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embeddedFontLst>
    <p:embeddedFont>
      <p:font typeface="Proxima Nova"/>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ProximaNova-italic.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ProximaNova-bold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ProximaNova-bold.fntdata"/><Relationship Id="rId6" Type="http://schemas.openxmlformats.org/officeDocument/2006/relationships/slide" Target="slides/slide2.xml"/><Relationship Id="rId18" Type="http://schemas.openxmlformats.org/officeDocument/2006/relationships/font" Target="fonts/ProximaNova-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9ac722e9d1_1_5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g29ac722e9d1_1_5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9ac722e9d1_1_14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g29ac722e9d1_1_14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9ac722e9d1_1_15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g29ac722e9d1_1_15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9ac722e9d1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29ac722e9d1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9ac722e9d1_1_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g29ac722e9d1_1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bcf67b75a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bcf67b75a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solidFill>
                  <a:schemeClr val="dk1"/>
                </a:solidFill>
                <a:latin typeface="Calibri"/>
                <a:ea typeface="Calibri"/>
                <a:cs typeface="Calibri"/>
                <a:sym typeface="Calibri"/>
              </a:rPr>
              <a:t>According to an internal survey done right before the pandemic, groups are using several different tools, none of which share data or even collect the same data. This makes it nearly impossible to build and maintain the kind of user data that is the key to our most effective audience engagement. The lack of data also means communicators have little idea whether they are reaching intended audiences or how to engage them. The absence of these things is diminishing Columbia’s ability to maximize enrollment, fundraising, research grants, patient care, and emergency and crisis-related messaging to internal and external audiences. </a:t>
            </a:r>
            <a:r>
              <a:rPr lang="en">
                <a:solidFill>
                  <a:schemeClr val="dk1"/>
                </a:solidFill>
              </a:rPr>
              <a:t>Next slide, please.</a:t>
            </a:r>
            <a:endParaRPr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24d8bf29b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24d8bf29b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Keith has already laid out some of the most important benefits of Marketing Cloud</a:t>
            </a:r>
            <a:r>
              <a:rPr lang="en">
                <a:solidFill>
                  <a:schemeClr val="dk1"/>
                </a:solidFill>
              </a:rPr>
              <a:t>. In short, a</a:t>
            </a:r>
            <a:r>
              <a:rPr lang="en">
                <a:solidFill>
                  <a:schemeClr val="dk1"/>
                </a:solidFill>
              </a:rPr>
              <a:t> shared </a:t>
            </a:r>
            <a:r>
              <a:rPr lang="en">
                <a:solidFill>
                  <a:schemeClr val="dk1"/>
                </a:solidFill>
              </a:rPr>
              <a:t>Marketing Cloud instance will give us a lean, controlled, accountable platform for communicating news, research, events, and emergency messaging to internal and external audiences. We have spent the past few years creating a University-wide communications network at the editorial, design, and crisis management levels, and created a real culture of collaboration and innovation. What we lack are technological tools that allow us to work together at a deeper level, learn from each other, and create seamless experiences for our audiences. Sioled data, in the context of an institution like columbia, is inherently not good data. Next slide, please.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9ac722e9d1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9ac722e9d1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We’ve taken a great deal of care in making sure that we are in compliance with all CUIT and university policies on data security. We are working with the Enterprise Business Intelligence Solutions team in CUIT to make sure we follow best practices in data modeling and data management.</a:t>
            </a:r>
            <a:r>
              <a:rPr lang="en">
                <a:solidFill>
                  <a:schemeClr val="dk1"/>
                </a:solidFill>
              </a:rPr>
              <a:t> Along with all the shared resources and benefits, it will also be possible to customize and segment data for security and other reasons. Colleen will explain our data model.</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9ab3a58753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9ab3a58753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9ac722e9d1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29ac722e9d1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9ac722e9d1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29ac722e9d1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9ac722e9d1_1_4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g29ac722e9d1_1_4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rgbClr val="41516C"/>
              </a:buClr>
              <a:buSzPts val="2800"/>
              <a:buNone/>
              <a:defRPr sz="2800">
                <a:solidFill>
                  <a:srgbClr val="41516C"/>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A">
  <p:cSld name="Blank A">
    <p:spTree>
      <p:nvGrpSpPr>
        <p:cNvPr id="50" name="Shape 50"/>
        <p:cNvGrpSpPr/>
        <p:nvPr/>
      </p:nvGrpSpPr>
      <p:grpSpPr>
        <a:xfrm>
          <a:off x="0" y="0"/>
          <a:ext cx="0" cy="0"/>
          <a:chOff x="0" y="0"/>
          <a:chExt cx="0" cy="0"/>
        </a:xfrm>
      </p:grpSpPr>
      <p:pic>
        <p:nvPicPr>
          <p:cNvPr descr="Salesforce Logo.png" id="51" name="Google Shape;51;p13"/>
          <p:cNvPicPr preferRelativeResize="0"/>
          <p:nvPr/>
        </p:nvPicPr>
        <p:blipFill rotWithShape="1">
          <a:blip r:embed="rId2">
            <a:alphaModFix/>
          </a:blip>
          <a:srcRect b="0" l="0" r="0" t="0"/>
          <a:stretch/>
        </p:blipFill>
        <p:spPr>
          <a:xfrm>
            <a:off x="8260326" y="4568429"/>
            <a:ext cx="463200" cy="323699"/>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type="objOnly">
  <p:cSld name="OBJECT_ONLY">
    <p:spTree>
      <p:nvGrpSpPr>
        <p:cNvPr id="52" name="Shape 52"/>
        <p:cNvGrpSpPr/>
        <p:nvPr/>
      </p:nvGrpSpPr>
      <p:grpSpPr>
        <a:xfrm>
          <a:off x="0" y="0"/>
          <a:ext cx="0" cy="0"/>
          <a:chOff x="0" y="0"/>
          <a:chExt cx="0" cy="0"/>
        </a:xfrm>
      </p:grpSpPr>
      <p:sp>
        <p:nvSpPr>
          <p:cNvPr id="53" name="Google Shape;53;p14"/>
          <p:cNvSpPr txBox="1"/>
          <p:nvPr>
            <p:ph idx="1" type="body"/>
          </p:nvPr>
        </p:nvSpPr>
        <p:spPr>
          <a:xfrm>
            <a:off x="0" y="0"/>
            <a:ext cx="9144000" cy="459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64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56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48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54" name="Google Shape;54;p14"/>
          <p:cNvSpPr txBox="1"/>
          <p:nvPr>
            <p:ph idx="12" type="sldNum"/>
          </p:nvPr>
        </p:nvSpPr>
        <p:spPr>
          <a:xfrm>
            <a:off x="6858000" y="4767263"/>
            <a:ext cx="2133600" cy="2739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0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solidFill>
                <a:schemeClr val="dk2"/>
              </a:solidFill>
              <a:latin typeface="Proxima Nova"/>
              <a:ea typeface="Proxima Nova"/>
              <a:cs typeface="Proxima Nova"/>
              <a:sym typeface="Proxima Nov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rgbClr val="2C6BAC"/>
        </a:solidFill>
      </p:bgPr>
    </p:bg>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Clr>
                <a:srgbClr val="FFFFFF"/>
              </a:buClr>
              <a:buSzPts val="3600"/>
              <a:buNone/>
              <a:defRPr b="1" sz="3600">
                <a:solidFill>
                  <a:srgbClr val="FFFFFF"/>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Clr>
                <a:srgbClr val="41516C"/>
              </a:buClr>
              <a:buSzPts val="2800"/>
              <a:buNone/>
              <a:defRPr b="1">
                <a:solidFill>
                  <a:srgbClr val="41516C"/>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Clr>
                <a:srgbClr val="41516C"/>
              </a:buClr>
              <a:buSzPts val="1800"/>
              <a:buChar char="●"/>
              <a:defRPr>
                <a:solidFill>
                  <a:srgbClr val="41516C"/>
                </a:solidFill>
              </a:defRPr>
            </a:lvl1pPr>
            <a:lvl2pPr indent="-317500" lvl="1" marL="914400">
              <a:spcBef>
                <a:spcPts val="1600"/>
              </a:spcBef>
              <a:spcAft>
                <a:spcPts val="0"/>
              </a:spcAft>
              <a:buClr>
                <a:srgbClr val="41516C"/>
              </a:buClr>
              <a:buSzPts val="1400"/>
              <a:buChar char="○"/>
              <a:defRPr>
                <a:solidFill>
                  <a:srgbClr val="41516C"/>
                </a:solidFill>
              </a:defRPr>
            </a:lvl2pPr>
            <a:lvl3pPr indent="-317500" lvl="2" marL="1371600">
              <a:spcBef>
                <a:spcPts val="1600"/>
              </a:spcBef>
              <a:spcAft>
                <a:spcPts val="0"/>
              </a:spcAft>
              <a:buClr>
                <a:srgbClr val="41516C"/>
              </a:buClr>
              <a:buSzPts val="1400"/>
              <a:buChar char="■"/>
              <a:defRPr>
                <a:solidFill>
                  <a:srgbClr val="41516C"/>
                </a:solidFill>
              </a:defRPr>
            </a:lvl3pPr>
            <a:lvl4pPr indent="-317500" lvl="3" marL="1828800">
              <a:spcBef>
                <a:spcPts val="1600"/>
              </a:spcBef>
              <a:spcAft>
                <a:spcPts val="0"/>
              </a:spcAft>
              <a:buClr>
                <a:srgbClr val="41516C"/>
              </a:buClr>
              <a:buSzPts val="1400"/>
              <a:buChar char="●"/>
              <a:defRPr>
                <a:solidFill>
                  <a:srgbClr val="41516C"/>
                </a:solidFill>
              </a:defRPr>
            </a:lvl4pPr>
            <a:lvl5pPr indent="-317500" lvl="4" marL="2286000">
              <a:spcBef>
                <a:spcPts val="1600"/>
              </a:spcBef>
              <a:spcAft>
                <a:spcPts val="0"/>
              </a:spcAft>
              <a:buClr>
                <a:srgbClr val="41516C"/>
              </a:buClr>
              <a:buSzPts val="1400"/>
              <a:buChar char="○"/>
              <a:defRPr>
                <a:solidFill>
                  <a:srgbClr val="41516C"/>
                </a:solidFill>
              </a:defRPr>
            </a:lvl5pPr>
            <a:lvl6pPr indent="-317500" lvl="5" marL="2743200">
              <a:spcBef>
                <a:spcPts val="1600"/>
              </a:spcBef>
              <a:spcAft>
                <a:spcPts val="0"/>
              </a:spcAft>
              <a:buClr>
                <a:srgbClr val="41516C"/>
              </a:buClr>
              <a:buSzPts val="1400"/>
              <a:buChar char="■"/>
              <a:defRPr>
                <a:solidFill>
                  <a:srgbClr val="41516C"/>
                </a:solidFill>
              </a:defRPr>
            </a:lvl6pPr>
            <a:lvl7pPr indent="-317500" lvl="6" marL="3200400">
              <a:spcBef>
                <a:spcPts val="1600"/>
              </a:spcBef>
              <a:spcAft>
                <a:spcPts val="0"/>
              </a:spcAft>
              <a:buClr>
                <a:srgbClr val="41516C"/>
              </a:buClr>
              <a:buSzPts val="1400"/>
              <a:buChar char="●"/>
              <a:defRPr>
                <a:solidFill>
                  <a:srgbClr val="41516C"/>
                </a:solidFill>
              </a:defRPr>
            </a:lvl7pPr>
            <a:lvl8pPr indent="-317500" lvl="7" marL="3657600">
              <a:spcBef>
                <a:spcPts val="1600"/>
              </a:spcBef>
              <a:spcAft>
                <a:spcPts val="0"/>
              </a:spcAft>
              <a:buClr>
                <a:srgbClr val="41516C"/>
              </a:buClr>
              <a:buSzPts val="1400"/>
              <a:buChar char="○"/>
              <a:defRPr>
                <a:solidFill>
                  <a:srgbClr val="41516C"/>
                </a:solidFill>
              </a:defRPr>
            </a:lvl8pPr>
            <a:lvl9pPr indent="-317500" lvl="8" marL="4114800">
              <a:spcBef>
                <a:spcPts val="1600"/>
              </a:spcBef>
              <a:spcAft>
                <a:spcPts val="1600"/>
              </a:spcAft>
              <a:buClr>
                <a:srgbClr val="41516C"/>
              </a:buClr>
              <a:buSzPts val="1400"/>
              <a:buChar char="■"/>
              <a:defRPr>
                <a:solidFill>
                  <a:srgbClr val="41516C"/>
                </a:solidFill>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b="1"/>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b="1"/>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4F5F2"/>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rgbClr val="41516C"/>
              </a:buClr>
              <a:buSzPts val="2800"/>
              <a:buFont typeface="Proxima Nova"/>
              <a:buNone/>
              <a:defRPr b="1" sz="2800">
                <a:solidFill>
                  <a:srgbClr val="41516C"/>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rgbClr val="41516C"/>
              </a:buClr>
              <a:buSzPts val="1800"/>
              <a:buFont typeface="Proxima Nova"/>
              <a:buChar char="●"/>
              <a:defRPr sz="1800">
                <a:solidFill>
                  <a:srgbClr val="41516C"/>
                </a:solidFill>
                <a:latin typeface="Proxima Nova"/>
                <a:ea typeface="Proxima Nova"/>
                <a:cs typeface="Proxima Nova"/>
                <a:sym typeface="Proxima Nova"/>
              </a:defRPr>
            </a:lvl1pPr>
            <a:lvl2pPr indent="-317500" lvl="1" marL="914400">
              <a:lnSpc>
                <a:spcPct val="115000"/>
              </a:lnSpc>
              <a:spcBef>
                <a:spcPts val="1600"/>
              </a:spcBef>
              <a:spcAft>
                <a:spcPts val="0"/>
              </a:spcAft>
              <a:buClr>
                <a:srgbClr val="41516C"/>
              </a:buClr>
              <a:buSzPts val="1400"/>
              <a:buFont typeface="Proxima Nova"/>
              <a:buChar char="○"/>
              <a:defRPr>
                <a:solidFill>
                  <a:srgbClr val="41516C"/>
                </a:solidFill>
                <a:latin typeface="Proxima Nova"/>
                <a:ea typeface="Proxima Nova"/>
                <a:cs typeface="Proxima Nova"/>
                <a:sym typeface="Proxima Nova"/>
              </a:defRPr>
            </a:lvl2pPr>
            <a:lvl3pPr indent="-317500" lvl="2" marL="1371600">
              <a:lnSpc>
                <a:spcPct val="115000"/>
              </a:lnSpc>
              <a:spcBef>
                <a:spcPts val="1600"/>
              </a:spcBef>
              <a:spcAft>
                <a:spcPts val="0"/>
              </a:spcAft>
              <a:buClr>
                <a:srgbClr val="41516C"/>
              </a:buClr>
              <a:buSzPts val="1400"/>
              <a:buFont typeface="Proxima Nova"/>
              <a:buChar char="■"/>
              <a:defRPr>
                <a:solidFill>
                  <a:srgbClr val="41516C"/>
                </a:solidFill>
                <a:latin typeface="Proxima Nova"/>
                <a:ea typeface="Proxima Nova"/>
                <a:cs typeface="Proxima Nova"/>
                <a:sym typeface="Proxima Nova"/>
              </a:defRPr>
            </a:lvl3pPr>
            <a:lvl4pPr indent="-317500" lvl="3" marL="1828800">
              <a:lnSpc>
                <a:spcPct val="115000"/>
              </a:lnSpc>
              <a:spcBef>
                <a:spcPts val="1600"/>
              </a:spcBef>
              <a:spcAft>
                <a:spcPts val="0"/>
              </a:spcAft>
              <a:buClr>
                <a:srgbClr val="41516C"/>
              </a:buClr>
              <a:buSzPts val="1400"/>
              <a:buFont typeface="Proxima Nova"/>
              <a:buChar char="●"/>
              <a:defRPr>
                <a:solidFill>
                  <a:srgbClr val="41516C"/>
                </a:solidFill>
                <a:latin typeface="Proxima Nova"/>
                <a:ea typeface="Proxima Nova"/>
                <a:cs typeface="Proxima Nova"/>
                <a:sym typeface="Proxima Nova"/>
              </a:defRPr>
            </a:lvl4pPr>
            <a:lvl5pPr indent="-317500" lvl="4" marL="2286000">
              <a:lnSpc>
                <a:spcPct val="115000"/>
              </a:lnSpc>
              <a:spcBef>
                <a:spcPts val="1600"/>
              </a:spcBef>
              <a:spcAft>
                <a:spcPts val="0"/>
              </a:spcAft>
              <a:buClr>
                <a:srgbClr val="41516C"/>
              </a:buClr>
              <a:buSzPts val="1400"/>
              <a:buFont typeface="Proxima Nova"/>
              <a:buChar char="○"/>
              <a:defRPr>
                <a:solidFill>
                  <a:srgbClr val="41516C"/>
                </a:solidFill>
                <a:latin typeface="Proxima Nova"/>
                <a:ea typeface="Proxima Nova"/>
                <a:cs typeface="Proxima Nova"/>
                <a:sym typeface="Proxima Nova"/>
              </a:defRPr>
            </a:lvl5pPr>
            <a:lvl6pPr indent="-317500" lvl="5" marL="2743200">
              <a:lnSpc>
                <a:spcPct val="115000"/>
              </a:lnSpc>
              <a:spcBef>
                <a:spcPts val="1600"/>
              </a:spcBef>
              <a:spcAft>
                <a:spcPts val="0"/>
              </a:spcAft>
              <a:buClr>
                <a:srgbClr val="41516C"/>
              </a:buClr>
              <a:buSzPts val="1400"/>
              <a:buFont typeface="Proxima Nova"/>
              <a:buChar char="■"/>
              <a:defRPr>
                <a:solidFill>
                  <a:srgbClr val="41516C"/>
                </a:solidFill>
                <a:latin typeface="Proxima Nova"/>
                <a:ea typeface="Proxima Nova"/>
                <a:cs typeface="Proxima Nova"/>
                <a:sym typeface="Proxima Nova"/>
              </a:defRPr>
            </a:lvl6pPr>
            <a:lvl7pPr indent="-317500" lvl="6" marL="3200400">
              <a:lnSpc>
                <a:spcPct val="115000"/>
              </a:lnSpc>
              <a:spcBef>
                <a:spcPts val="1600"/>
              </a:spcBef>
              <a:spcAft>
                <a:spcPts val="0"/>
              </a:spcAft>
              <a:buClr>
                <a:srgbClr val="41516C"/>
              </a:buClr>
              <a:buSzPts val="1400"/>
              <a:buFont typeface="Proxima Nova"/>
              <a:buChar char="●"/>
              <a:defRPr>
                <a:solidFill>
                  <a:srgbClr val="41516C"/>
                </a:solidFill>
                <a:latin typeface="Proxima Nova"/>
                <a:ea typeface="Proxima Nova"/>
                <a:cs typeface="Proxima Nova"/>
                <a:sym typeface="Proxima Nova"/>
              </a:defRPr>
            </a:lvl7pPr>
            <a:lvl8pPr indent="-317500" lvl="7" marL="3657600">
              <a:lnSpc>
                <a:spcPct val="115000"/>
              </a:lnSpc>
              <a:spcBef>
                <a:spcPts val="1600"/>
              </a:spcBef>
              <a:spcAft>
                <a:spcPts val="0"/>
              </a:spcAft>
              <a:buClr>
                <a:srgbClr val="41516C"/>
              </a:buClr>
              <a:buSzPts val="1400"/>
              <a:buFont typeface="Proxima Nova"/>
              <a:buChar char="○"/>
              <a:defRPr>
                <a:solidFill>
                  <a:srgbClr val="41516C"/>
                </a:solidFill>
                <a:latin typeface="Proxima Nova"/>
                <a:ea typeface="Proxima Nova"/>
                <a:cs typeface="Proxima Nova"/>
                <a:sym typeface="Proxima Nova"/>
              </a:defRPr>
            </a:lvl8pPr>
            <a:lvl9pPr indent="-317500" lvl="8" marL="4114800">
              <a:lnSpc>
                <a:spcPct val="115000"/>
              </a:lnSpc>
              <a:spcBef>
                <a:spcPts val="1600"/>
              </a:spcBef>
              <a:spcAft>
                <a:spcPts val="1600"/>
              </a:spcAft>
              <a:buClr>
                <a:srgbClr val="41516C"/>
              </a:buClr>
              <a:buSzPts val="1400"/>
              <a:buFont typeface="Proxima Nova"/>
              <a:buChar char="■"/>
              <a:defRPr>
                <a:solidFill>
                  <a:srgbClr val="41516C"/>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8.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9.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5"/>
          <p:cNvSpPr txBox="1"/>
          <p:nvPr>
            <p:ph type="title"/>
          </p:nvPr>
        </p:nvSpPr>
        <p:spPr>
          <a:xfrm>
            <a:off x="599775" y="1081875"/>
            <a:ext cx="8166900" cy="10581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rPr lang="en" sz="3400"/>
              <a:t>Marketing Cloud Pilot Program</a:t>
            </a:r>
            <a:endParaRPr sz="3400"/>
          </a:p>
          <a:p>
            <a:pPr indent="0" lvl="0" marL="0" rtl="0" algn="l">
              <a:lnSpc>
                <a:spcPct val="100000"/>
              </a:lnSpc>
              <a:spcBef>
                <a:spcPts val="0"/>
              </a:spcBef>
              <a:spcAft>
                <a:spcPts val="0"/>
              </a:spcAft>
              <a:buNone/>
            </a:pPr>
            <a:r>
              <a:rPr lang="en" sz="2000"/>
              <a:t>Project Update</a:t>
            </a:r>
            <a:endParaRPr sz="2000"/>
          </a:p>
        </p:txBody>
      </p:sp>
      <p:pic>
        <p:nvPicPr>
          <p:cNvPr id="60" name="Google Shape;60;p15"/>
          <p:cNvPicPr preferRelativeResize="0"/>
          <p:nvPr/>
        </p:nvPicPr>
        <p:blipFill>
          <a:blip r:embed="rId3">
            <a:alphaModFix/>
          </a:blip>
          <a:stretch>
            <a:fillRect/>
          </a:stretch>
        </p:blipFill>
        <p:spPr>
          <a:xfrm>
            <a:off x="685801" y="4085025"/>
            <a:ext cx="2714651" cy="4029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descr="Image result for security images" id="171" name="Google Shape;171;p24"/>
          <p:cNvSpPr/>
          <p:nvPr/>
        </p:nvSpPr>
        <p:spPr>
          <a:xfrm>
            <a:off x="155575" y="-108347"/>
            <a:ext cx="304800" cy="228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2" name="Google Shape;172;p24"/>
          <p:cNvSpPr txBox="1"/>
          <p:nvPr/>
        </p:nvSpPr>
        <p:spPr>
          <a:xfrm>
            <a:off x="311700" y="1213538"/>
            <a:ext cx="7915200" cy="2816700"/>
          </a:xfrm>
          <a:prstGeom prst="rect">
            <a:avLst/>
          </a:prstGeom>
          <a:noFill/>
          <a:ln>
            <a:noFill/>
          </a:ln>
        </p:spPr>
        <p:txBody>
          <a:bodyPr anchorCtr="0" anchor="t" bIns="91425" lIns="91425" spcFirstLastPara="1" rIns="91425" wrap="square" tIns="91425">
            <a:spAutoFit/>
          </a:bodyPr>
          <a:lstStyle/>
          <a:p>
            <a:pPr indent="-342900" lvl="0" marL="457200" marR="0" rtl="0" algn="l">
              <a:lnSpc>
                <a:spcPct val="150000"/>
              </a:lnSpc>
              <a:spcBef>
                <a:spcPts val="0"/>
              </a:spcBef>
              <a:spcAft>
                <a:spcPts val="0"/>
              </a:spcAft>
              <a:buClr>
                <a:srgbClr val="41516C"/>
              </a:buClr>
              <a:buSzPts val="1800"/>
              <a:buFont typeface="Proxima Nova"/>
              <a:buChar char="●"/>
            </a:pPr>
            <a:r>
              <a:rPr lang="en" sz="1800">
                <a:solidFill>
                  <a:srgbClr val="41516C"/>
                </a:solidFill>
                <a:latin typeface="Proxima Nova"/>
                <a:ea typeface="Proxima Nova"/>
                <a:cs typeface="Proxima Nova"/>
                <a:sym typeface="Proxima Nova"/>
              </a:rPr>
              <a:t>Groups that require little to no customization and that communicate with audiences that we already gather data about may be eligible to join as early as Summer 2024</a:t>
            </a:r>
            <a:endParaRPr sz="1800">
              <a:solidFill>
                <a:srgbClr val="41516C"/>
              </a:solidFill>
              <a:latin typeface="Proxima Nova"/>
              <a:ea typeface="Proxima Nova"/>
              <a:cs typeface="Proxima Nova"/>
              <a:sym typeface="Proxima Nova"/>
            </a:endParaRPr>
          </a:p>
          <a:p>
            <a:pPr indent="0" lvl="0" marL="457200" marR="0" rtl="0" algn="l">
              <a:lnSpc>
                <a:spcPct val="100000"/>
              </a:lnSpc>
              <a:spcBef>
                <a:spcPts val="0"/>
              </a:spcBef>
              <a:spcAft>
                <a:spcPts val="0"/>
              </a:spcAft>
              <a:buNone/>
            </a:pPr>
            <a:r>
              <a:t/>
            </a:r>
            <a:endParaRPr sz="1800">
              <a:solidFill>
                <a:srgbClr val="41516C"/>
              </a:solidFill>
              <a:latin typeface="Proxima Nova"/>
              <a:ea typeface="Proxima Nova"/>
              <a:cs typeface="Proxima Nova"/>
              <a:sym typeface="Proxima Nova"/>
            </a:endParaRPr>
          </a:p>
          <a:p>
            <a:pPr indent="-342900" lvl="0" marL="457200" marR="0" rtl="0" algn="l">
              <a:lnSpc>
                <a:spcPct val="150000"/>
              </a:lnSpc>
              <a:spcBef>
                <a:spcPts val="0"/>
              </a:spcBef>
              <a:spcAft>
                <a:spcPts val="0"/>
              </a:spcAft>
              <a:buClr>
                <a:srgbClr val="41516C"/>
              </a:buClr>
              <a:buSzPts val="1800"/>
              <a:buFont typeface="Proxima Nova"/>
              <a:buChar char="●"/>
            </a:pPr>
            <a:r>
              <a:rPr lang="en" sz="1800">
                <a:solidFill>
                  <a:srgbClr val="41516C"/>
                </a:solidFill>
                <a:latin typeface="Proxima Nova"/>
                <a:ea typeface="Proxima Nova"/>
                <a:cs typeface="Proxima Nova"/>
                <a:sym typeface="Proxima Nova"/>
              </a:rPr>
              <a:t>Groups with more complex workflow, data, and/or integration needs may need to engage with their own implementation partner in order to get started</a:t>
            </a:r>
            <a:endParaRPr>
              <a:solidFill>
                <a:schemeClr val="dk1"/>
              </a:solidFill>
            </a:endParaRPr>
          </a:p>
        </p:txBody>
      </p:sp>
      <p:pic>
        <p:nvPicPr>
          <p:cNvPr id="173" name="Google Shape;173;p24"/>
          <p:cNvPicPr preferRelativeResize="0"/>
          <p:nvPr/>
        </p:nvPicPr>
        <p:blipFill>
          <a:blip r:embed="rId3">
            <a:alphaModFix/>
          </a:blip>
          <a:stretch>
            <a:fillRect/>
          </a:stretch>
        </p:blipFill>
        <p:spPr>
          <a:xfrm>
            <a:off x="53475" y="38305"/>
            <a:ext cx="2617857" cy="390994"/>
          </a:xfrm>
          <a:prstGeom prst="rect">
            <a:avLst/>
          </a:prstGeom>
          <a:noFill/>
          <a:ln>
            <a:noFill/>
          </a:ln>
        </p:spPr>
      </p:pic>
      <p:sp>
        <p:nvSpPr>
          <p:cNvPr id="174" name="Google Shape;174;p24"/>
          <p:cNvSpPr txBox="1"/>
          <p:nvPr>
            <p:ph idx="4294967295" type="title"/>
          </p:nvPr>
        </p:nvSpPr>
        <p:spPr>
          <a:xfrm>
            <a:off x="0" y="0"/>
            <a:ext cx="9144000" cy="886200"/>
          </a:xfrm>
          <a:prstGeom prst="rect">
            <a:avLst/>
          </a:prstGeom>
          <a:solidFill>
            <a:srgbClr val="2C6BAC"/>
          </a:solidFill>
        </p:spPr>
        <p:txBody>
          <a:bodyPr anchorCtr="0" anchor="t" bIns="274300" lIns="91425" spcFirstLastPara="1" rIns="91425" wrap="square" tIns="274300">
            <a:noAutofit/>
          </a:bodyPr>
          <a:lstStyle/>
          <a:p>
            <a:pPr indent="0" lvl="0" marL="274320" marR="274320" rtl="0" algn="l">
              <a:spcBef>
                <a:spcPts val="0"/>
              </a:spcBef>
              <a:spcAft>
                <a:spcPts val="0"/>
              </a:spcAft>
              <a:buNone/>
            </a:pPr>
            <a:r>
              <a:rPr lang="en">
                <a:solidFill>
                  <a:schemeClr val="lt1"/>
                </a:solidFill>
              </a:rPr>
              <a:t>When Can You Join?</a:t>
            </a:r>
            <a:endParaRPr>
              <a:solidFill>
                <a:schemeClr val="lt1"/>
              </a:solidFill>
            </a:endParaRPr>
          </a:p>
        </p:txBody>
      </p:sp>
      <p:pic>
        <p:nvPicPr>
          <p:cNvPr id="175" name="Google Shape;175;p24"/>
          <p:cNvPicPr preferRelativeResize="0"/>
          <p:nvPr/>
        </p:nvPicPr>
        <p:blipFill>
          <a:blip r:embed="rId4">
            <a:alphaModFix/>
          </a:blip>
          <a:stretch>
            <a:fillRect/>
          </a:stretch>
        </p:blipFill>
        <p:spPr>
          <a:xfrm>
            <a:off x="409575" y="4706874"/>
            <a:ext cx="2059140" cy="3088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descr="Image result for security images" id="180" name="Google Shape;180;p25"/>
          <p:cNvSpPr/>
          <p:nvPr/>
        </p:nvSpPr>
        <p:spPr>
          <a:xfrm>
            <a:off x="155575" y="-108347"/>
            <a:ext cx="304800" cy="228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1" name="Google Shape;181;p25"/>
          <p:cNvSpPr txBox="1"/>
          <p:nvPr/>
        </p:nvSpPr>
        <p:spPr>
          <a:xfrm>
            <a:off x="311700" y="1213538"/>
            <a:ext cx="7915200" cy="2124000"/>
          </a:xfrm>
          <a:prstGeom prst="rect">
            <a:avLst/>
          </a:prstGeom>
          <a:noFill/>
          <a:ln>
            <a:noFill/>
          </a:ln>
        </p:spPr>
        <p:txBody>
          <a:bodyPr anchorCtr="0" anchor="t" bIns="91425" lIns="91425" spcFirstLastPara="1" rIns="91425" wrap="square" tIns="91425">
            <a:spAutoFit/>
          </a:bodyPr>
          <a:lstStyle/>
          <a:p>
            <a:pPr indent="-342900" lvl="0" marL="457200" marR="0" rtl="0" algn="l">
              <a:lnSpc>
                <a:spcPct val="150000"/>
              </a:lnSpc>
              <a:spcBef>
                <a:spcPts val="0"/>
              </a:spcBef>
              <a:spcAft>
                <a:spcPts val="0"/>
              </a:spcAft>
              <a:buClr>
                <a:srgbClr val="41516C"/>
              </a:buClr>
              <a:buSzPts val="1800"/>
              <a:buFont typeface="Proxima Nova"/>
              <a:buChar char="●"/>
            </a:pPr>
            <a:r>
              <a:rPr lang="en" sz="1800">
                <a:solidFill>
                  <a:srgbClr val="41516C"/>
                </a:solidFill>
                <a:latin typeface="Proxima Nova"/>
                <a:ea typeface="Proxima Nova"/>
                <a:cs typeface="Proxima Nova"/>
                <a:sym typeface="Proxima Nova"/>
              </a:rPr>
              <a:t>Costs will </a:t>
            </a:r>
            <a:r>
              <a:rPr lang="en" sz="1800">
                <a:solidFill>
                  <a:srgbClr val="41516C"/>
                </a:solidFill>
                <a:latin typeface="Proxima Nova"/>
                <a:ea typeface="Proxima Nova"/>
                <a:cs typeface="Proxima Nova"/>
                <a:sym typeface="Proxima Nova"/>
              </a:rPr>
              <a:t>vary</a:t>
            </a:r>
            <a:r>
              <a:rPr lang="en" sz="1800">
                <a:solidFill>
                  <a:srgbClr val="41516C"/>
                </a:solidFill>
                <a:latin typeface="Proxima Nova"/>
                <a:ea typeface="Proxima Nova"/>
                <a:cs typeface="Proxima Nova"/>
                <a:sym typeface="Proxima Nova"/>
              </a:rPr>
              <a:t> based on your specific use cases, but the following criteria will be used to determine your individual cost requirements:</a:t>
            </a:r>
            <a:endParaRPr sz="1800">
              <a:solidFill>
                <a:srgbClr val="41516C"/>
              </a:solidFill>
              <a:latin typeface="Proxima Nova"/>
              <a:ea typeface="Proxima Nova"/>
              <a:cs typeface="Proxima Nova"/>
              <a:sym typeface="Proxima Nova"/>
            </a:endParaRPr>
          </a:p>
          <a:p>
            <a:pPr indent="-342900" lvl="1" marL="914400" marR="0" rtl="0" algn="l">
              <a:lnSpc>
                <a:spcPct val="150000"/>
              </a:lnSpc>
              <a:spcBef>
                <a:spcPts val="0"/>
              </a:spcBef>
              <a:spcAft>
                <a:spcPts val="0"/>
              </a:spcAft>
              <a:buClr>
                <a:srgbClr val="41516C"/>
              </a:buClr>
              <a:buSzPts val="1800"/>
              <a:buFont typeface="Proxima Nova"/>
              <a:buChar char="○"/>
            </a:pPr>
            <a:r>
              <a:rPr lang="en" sz="1800">
                <a:solidFill>
                  <a:srgbClr val="41516C"/>
                </a:solidFill>
                <a:latin typeface="Proxima Nova"/>
                <a:ea typeface="Proxima Nova"/>
                <a:cs typeface="Proxima Nova"/>
                <a:sym typeface="Proxima Nova"/>
              </a:rPr>
              <a:t># of licensed users</a:t>
            </a:r>
            <a:endParaRPr sz="1800">
              <a:solidFill>
                <a:srgbClr val="41516C"/>
              </a:solidFill>
              <a:latin typeface="Proxima Nova"/>
              <a:ea typeface="Proxima Nova"/>
              <a:cs typeface="Proxima Nova"/>
              <a:sym typeface="Proxima Nova"/>
            </a:endParaRPr>
          </a:p>
          <a:p>
            <a:pPr indent="-342900" lvl="1" marL="914400" marR="0" rtl="0" algn="l">
              <a:lnSpc>
                <a:spcPct val="150000"/>
              </a:lnSpc>
              <a:spcBef>
                <a:spcPts val="0"/>
              </a:spcBef>
              <a:spcAft>
                <a:spcPts val="0"/>
              </a:spcAft>
              <a:buClr>
                <a:srgbClr val="41516C"/>
              </a:buClr>
              <a:buSzPts val="1800"/>
              <a:buFont typeface="Proxima Nova"/>
              <a:buChar char="○"/>
            </a:pPr>
            <a:r>
              <a:rPr lang="en" sz="1800">
                <a:solidFill>
                  <a:srgbClr val="41516C"/>
                </a:solidFill>
                <a:latin typeface="Proxima Nova"/>
                <a:ea typeface="Proxima Nova"/>
                <a:cs typeface="Proxima Nova"/>
                <a:sym typeface="Proxima Nova"/>
              </a:rPr>
              <a:t>Volume</a:t>
            </a:r>
            <a:r>
              <a:rPr lang="en" sz="1800">
                <a:solidFill>
                  <a:srgbClr val="41516C"/>
                </a:solidFill>
                <a:latin typeface="Proxima Nova"/>
                <a:ea typeface="Proxima Nova"/>
                <a:cs typeface="Proxima Nova"/>
                <a:sym typeface="Proxima Nova"/>
              </a:rPr>
              <a:t> of messages sent per year</a:t>
            </a:r>
            <a:endParaRPr sz="1800">
              <a:solidFill>
                <a:srgbClr val="41516C"/>
              </a:solidFill>
              <a:latin typeface="Proxima Nova"/>
              <a:ea typeface="Proxima Nova"/>
              <a:cs typeface="Proxima Nova"/>
              <a:sym typeface="Proxima Nova"/>
            </a:endParaRPr>
          </a:p>
          <a:p>
            <a:pPr indent="-342900" lvl="1" marL="914400" marR="0" rtl="0" algn="l">
              <a:lnSpc>
                <a:spcPct val="150000"/>
              </a:lnSpc>
              <a:spcBef>
                <a:spcPts val="0"/>
              </a:spcBef>
              <a:spcAft>
                <a:spcPts val="0"/>
              </a:spcAft>
              <a:buClr>
                <a:srgbClr val="41516C"/>
              </a:buClr>
              <a:buSzPts val="1800"/>
              <a:buFont typeface="Proxima Nova"/>
              <a:buChar char="○"/>
            </a:pPr>
            <a:r>
              <a:rPr lang="en" sz="1800">
                <a:solidFill>
                  <a:srgbClr val="41516C"/>
                </a:solidFill>
                <a:latin typeface="Proxima Nova"/>
                <a:ea typeface="Proxima Nova"/>
                <a:cs typeface="Proxima Nova"/>
                <a:sym typeface="Proxima Nova"/>
              </a:rPr>
              <a:t>Need for integrations and/or customization within Marketing Cloud</a:t>
            </a:r>
            <a:endParaRPr sz="1800">
              <a:solidFill>
                <a:srgbClr val="41516C"/>
              </a:solidFill>
              <a:latin typeface="Proxima Nova"/>
              <a:ea typeface="Proxima Nova"/>
              <a:cs typeface="Proxima Nova"/>
              <a:sym typeface="Proxima Nova"/>
            </a:endParaRPr>
          </a:p>
        </p:txBody>
      </p:sp>
      <p:pic>
        <p:nvPicPr>
          <p:cNvPr id="182" name="Google Shape;182;p25"/>
          <p:cNvPicPr preferRelativeResize="0"/>
          <p:nvPr/>
        </p:nvPicPr>
        <p:blipFill>
          <a:blip r:embed="rId3">
            <a:alphaModFix/>
          </a:blip>
          <a:stretch>
            <a:fillRect/>
          </a:stretch>
        </p:blipFill>
        <p:spPr>
          <a:xfrm>
            <a:off x="53475" y="38305"/>
            <a:ext cx="2617857" cy="390994"/>
          </a:xfrm>
          <a:prstGeom prst="rect">
            <a:avLst/>
          </a:prstGeom>
          <a:noFill/>
          <a:ln>
            <a:noFill/>
          </a:ln>
        </p:spPr>
      </p:pic>
      <p:sp>
        <p:nvSpPr>
          <p:cNvPr id="183" name="Google Shape;183;p25"/>
          <p:cNvSpPr txBox="1"/>
          <p:nvPr>
            <p:ph idx="4294967295" type="title"/>
          </p:nvPr>
        </p:nvSpPr>
        <p:spPr>
          <a:xfrm>
            <a:off x="0" y="0"/>
            <a:ext cx="9144000" cy="886200"/>
          </a:xfrm>
          <a:prstGeom prst="rect">
            <a:avLst/>
          </a:prstGeom>
          <a:solidFill>
            <a:srgbClr val="2C6BAC"/>
          </a:solidFill>
        </p:spPr>
        <p:txBody>
          <a:bodyPr anchorCtr="0" anchor="t" bIns="274300" lIns="91425" spcFirstLastPara="1" rIns="91425" wrap="square" tIns="274300">
            <a:noAutofit/>
          </a:bodyPr>
          <a:lstStyle/>
          <a:p>
            <a:pPr indent="0" lvl="0" marL="274320" marR="274320" rtl="0" algn="l">
              <a:spcBef>
                <a:spcPts val="0"/>
              </a:spcBef>
              <a:spcAft>
                <a:spcPts val="0"/>
              </a:spcAft>
              <a:buNone/>
            </a:pPr>
            <a:r>
              <a:rPr lang="en">
                <a:solidFill>
                  <a:schemeClr val="lt1"/>
                </a:solidFill>
              </a:rPr>
              <a:t>Cost Estimates</a:t>
            </a:r>
            <a:endParaRPr>
              <a:solidFill>
                <a:schemeClr val="lt1"/>
              </a:solidFill>
            </a:endParaRPr>
          </a:p>
        </p:txBody>
      </p:sp>
      <p:pic>
        <p:nvPicPr>
          <p:cNvPr id="184" name="Google Shape;184;p25"/>
          <p:cNvPicPr preferRelativeResize="0"/>
          <p:nvPr/>
        </p:nvPicPr>
        <p:blipFill>
          <a:blip r:embed="rId4">
            <a:alphaModFix/>
          </a:blip>
          <a:stretch>
            <a:fillRect/>
          </a:stretch>
        </p:blipFill>
        <p:spPr>
          <a:xfrm>
            <a:off x="409575" y="4706874"/>
            <a:ext cx="2059140" cy="3088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descr="Image result for security images" id="189" name="Google Shape;189;p26"/>
          <p:cNvSpPr/>
          <p:nvPr/>
        </p:nvSpPr>
        <p:spPr>
          <a:xfrm>
            <a:off x="155575" y="-108347"/>
            <a:ext cx="304800" cy="228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0" name="Google Shape;190;p26"/>
          <p:cNvSpPr txBox="1"/>
          <p:nvPr/>
        </p:nvSpPr>
        <p:spPr>
          <a:xfrm>
            <a:off x="311700" y="1213552"/>
            <a:ext cx="8493900" cy="2978400"/>
          </a:xfrm>
          <a:prstGeom prst="rect">
            <a:avLst/>
          </a:prstGeom>
          <a:noFill/>
          <a:ln>
            <a:noFill/>
          </a:ln>
        </p:spPr>
        <p:txBody>
          <a:bodyPr anchorCtr="0" anchor="t" bIns="91425" lIns="91425" spcFirstLastPara="1" rIns="91425" wrap="square" tIns="91425">
            <a:spAutoFit/>
          </a:bodyPr>
          <a:lstStyle/>
          <a:p>
            <a:pPr indent="-342900" lvl="0" marL="457200" marR="0" rtl="0" algn="l">
              <a:lnSpc>
                <a:spcPct val="150000"/>
              </a:lnSpc>
              <a:spcBef>
                <a:spcPts val="0"/>
              </a:spcBef>
              <a:spcAft>
                <a:spcPts val="0"/>
              </a:spcAft>
              <a:buClr>
                <a:srgbClr val="41516C"/>
              </a:buClr>
              <a:buSzPts val="1800"/>
              <a:buFont typeface="Proxima Nova"/>
              <a:buChar char="●"/>
            </a:pPr>
            <a:r>
              <a:rPr lang="en" sz="1800">
                <a:solidFill>
                  <a:srgbClr val="41516C"/>
                </a:solidFill>
                <a:latin typeface="Proxima Nova"/>
                <a:ea typeface="Proxima Nova"/>
                <a:cs typeface="Proxima Nova"/>
                <a:sym typeface="Proxima Nova"/>
              </a:rPr>
              <a:t>Small Team - $4,000 to $8,000 per year</a:t>
            </a:r>
            <a:endParaRPr sz="1800">
              <a:solidFill>
                <a:srgbClr val="41516C"/>
              </a:solidFill>
              <a:latin typeface="Proxima Nova"/>
              <a:ea typeface="Proxima Nova"/>
              <a:cs typeface="Proxima Nova"/>
              <a:sym typeface="Proxima Nova"/>
            </a:endParaRPr>
          </a:p>
          <a:p>
            <a:pPr indent="-323850" lvl="1" marL="914400" marR="0" rtl="0" algn="l">
              <a:lnSpc>
                <a:spcPct val="150000"/>
              </a:lnSpc>
              <a:spcBef>
                <a:spcPts val="0"/>
              </a:spcBef>
              <a:spcAft>
                <a:spcPts val="0"/>
              </a:spcAft>
              <a:buClr>
                <a:srgbClr val="41516C"/>
              </a:buClr>
              <a:buSzPts val="1500"/>
              <a:buFont typeface="Proxima Nova"/>
              <a:buChar char="○"/>
            </a:pPr>
            <a:r>
              <a:rPr lang="en" sz="1500">
                <a:solidFill>
                  <a:srgbClr val="41516C"/>
                </a:solidFill>
                <a:latin typeface="Proxima Nova"/>
                <a:ea typeface="Proxima Nova"/>
                <a:cs typeface="Proxima Nova"/>
                <a:sym typeface="Proxima Nova"/>
              </a:rPr>
              <a:t>1-3 licensed users</a:t>
            </a:r>
            <a:endParaRPr sz="1500">
              <a:solidFill>
                <a:srgbClr val="41516C"/>
              </a:solidFill>
              <a:latin typeface="Proxima Nova"/>
              <a:ea typeface="Proxima Nova"/>
              <a:cs typeface="Proxima Nova"/>
              <a:sym typeface="Proxima Nova"/>
            </a:endParaRPr>
          </a:p>
          <a:p>
            <a:pPr indent="-323850" lvl="1" marL="914400" marR="0" rtl="0" algn="l">
              <a:lnSpc>
                <a:spcPct val="150000"/>
              </a:lnSpc>
              <a:spcBef>
                <a:spcPts val="0"/>
              </a:spcBef>
              <a:spcAft>
                <a:spcPts val="0"/>
              </a:spcAft>
              <a:buClr>
                <a:srgbClr val="41516C"/>
              </a:buClr>
              <a:buSzPts val="1500"/>
              <a:buFont typeface="Proxima Nova"/>
              <a:buChar char="○"/>
            </a:pPr>
            <a:r>
              <a:rPr lang="en" sz="1500">
                <a:solidFill>
                  <a:srgbClr val="41516C"/>
                </a:solidFill>
                <a:latin typeface="Proxima Nova"/>
                <a:ea typeface="Proxima Nova"/>
                <a:cs typeface="Proxima Nova"/>
                <a:sym typeface="Proxima Nova"/>
              </a:rPr>
              <a:t>50,000-250,000 messages per year</a:t>
            </a:r>
            <a:endParaRPr sz="1500">
              <a:solidFill>
                <a:srgbClr val="41516C"/>
              </a:solidFill>
              <a:latin typeface="Proxima Nova"/>
              <a:ea typeface="Proxima Nova"/>
              <a:cs typeface="Proxima Nova"/>
              <a:sym typeface="Proxima Nova"/>
            </a:endParaRPr>
          </a:p>
          <a:p>
            <a:pPr indent="-323850" lvl="1" marL="914400" marR="0" rtl="0" algn="l">
              <a:lnSpc>
                <a:spcPct val="150000"/>
              </a:lnSpc>
              <a:spcBef>
                <a:spcPts val="0"/>
              </a:spcBef>
              <a:spcAft>
                <a:spcPts val="0"/>
              </a:spcAft>
              <a:buClr>
                <a:srgbClr val="41516C"/>
              </a:buClr>
              <a:buSzPts val="1500"/>
              <a:buFont typeface="Proxima Nova"/>
              <a:buChar char="○"/>
            </a:pPr>
            <a:r>
              <a:rPr lang="en" sz="1500">
                <a:solidFill>
                  <a:srgbClr val="41516C"/>
                </a:solidFill>
                <a:latin typeface="Proxima Nova"/>
                <a:ea typeface="Proxima Nova"/>
                <a:cs typeface="Proxima Nova"/>
                <a:sym typeface="Proxima Nova"/>
              </a:rPr>
              <a:t>No new integrations or customization</a:t>
            </a:r>
            <a:r>
              <a:rPr lang="en" sz="1500">
                <a:solidFill>
                  <a:srgbClr val="41516C"/>
                </a:solidFill>
                <a:latin typeface="Proxima Nova"/>
                <a:ea typeface="Proxima Nova"/>
                <a:cs typeface="Proxima Nova"/>
                <a:sym typeface="Proxima Nova"/>
              </a:rPr>
              <a:t>s</a:t>
            </a:r>
            <a:endParaRPr sz="1500">
              <a:solidFill>
                <a:srgbClr val="41516C"/>
              </a:solidFill>
              <a:latin typeface="Proxima Nova"/>
              <a:ea typeface="Proxima Nova"/>
              <a:cs typeface="Proxima Nova"/>
              <a:sym typeface="Proxima Nova"/>
            </a:endParaRPr>
          </a:p>
          <a:p>
            <a:pPr indent="-342900" lvl="0" marL="457200" rtl="0" algn="l">
              <a:lnSpc>
                <a:spcPct val="150000"/>
              </a:lnSpc>
              <a:spcBef>
                <a:spcPts val="0"/>
              </a:spcBef>
              <a:spcAft>
                <a:spcPts val="0"/>
              </a:spcAft>
              <a:buClr>
                <a:srgbClr val="41516C"/>
              </a:buClr>
              <a:buSzPts val="1800"/>
              <a:buFont typeface="Proxima Nova"/>
              <a:buChar char="●"/>
            </a:pPr>
            <a:r>
              <a:rPr lang="en" sz="1800">
                <a:solidFill>
                  <a:srgbClr val="41516C"/>
                </a:solidFill>
                <a:latin typeface="Proxima Nova"/>
                <a:ea typeface="Proxima Nova"/>
                <a:cs typeface="Proxima Nova"/>
                <a:sym typeface="Proxima Nova"/>
              </a:rPr>
              <a:t>Large</a:t>
            </a:r>
            <a:r>
              <a:rPr lang="en" sz="1800">
                <a:solidFill>
                  <a:srgbClr val="41516C"/>
                </a:solidFill>
                <a:latin typeface="Proxima Nova"/>
                <a:ea typeface="Proxima Nova"/>
                <a:cs typeface="Proxima Nova"/>
                <a:sym typeface="Proxima Nova"/>
              </a:rPr>
              <a:t> Team - $25,000/year + $165,000/one time for implementation partner</a:t>
            </a:r>
            <a:endParaRPr sz="1800">
              <a:solidFill>
                <a:srgbClr val="41516C"/>
              </a:solidFill>
              <a:latin typeface="Proxima Nova"/>
              <a:ea typeface="Proxima Nova"/>
              <a:cs typeface="Proxima Nova"/>
              <a:sym typeface="Proxima Nova"/>
            </a:endParaRPr>
          </a:p>
          <a:p>
            <a:pPr indent="-323850" lvl="1" marL="914400" rtl="0" algn="l">
              <a:lnSpc>
                <a:spcPct val="150000"/>
              </a:lnSpc>
              <a:spcBef>
                <a:spcPts val="0"/>
              </a:spcBef>
              <a:spcAft>
                <a:spcPts val="0"/>
              </a:spcAft>
              <a:buClr>
                <a:srgbClr val="41516C"/>
              </a:buClr>
              <a:buSzPts val="1500"/>
              <a:buFont typeface="Proxima Nova"/>
              <a:buChar char="○"/>
            </a:pPr>
            <a:r>
              <a:rPr lang="en" sz="1500">
                <a:solidFill>
                  <a:srgbClr val="41516C"/>
                </a:solidFill>
                <a:latin typeface="Proxima Nova"/>
                <a:ea typeface="Proxima Nova"/>
                <a:cs typeface="Proxima Nova"/>
                <a:sym typeface="Proxima Nova"/>
              </a:rPr>
              <a:t>10 licensed users</a:t>
            </a:r>
            <a:endParaRPr sz="1500">
              <a:solidFill>
                <a:srgbClr val="41516C"/>
              </a:solidFill>
              <a:latin typeface="Proxima Nova"/>
              <a:ea typeface="Proxima Nova"/>
              <a:cs typeface="Proxima Nova"/>
              <a:sym typeface="Proxima Nova"/>
            </a:endParaRPr>
          </a:p>
          <a:p>
            <a:pPr indent="-323850" lvl="1" marL="914400" rtl="0" algn="l">
              <a:lnSpc>
                <a:spcPct val="150000"/>
              </a:lnSpc>
              <a:spcBef>
                <a:spcPts val="0"/>
              </a:spcBef>
              <a:spcAft>
                <a:spcPts val="0"/>
              </a:spcAft>
              <a:buClr>
                <a:srgbClr val="41516C"/>
              </a:buClr>
              <a:buSzPts val="1500"/>
              <a:buFont typeface="Proxima Nova"/>
              <a:buChar char="○"/>
            </a:pPr>
            <a:r>
              <a:rPr lang="en" sz="1500">
                <a:solidFill>
                  <a:srgbClr val="41516C"/>
                </a:solidFill>
                <a:latin typeface="Proxima Nova"/>
                <a:ea typeface="Proxima Nova"/>
                <a:cs typeface="Proxima Nova"/>
                <a:sym typeface="Proxima Nova"/>
              </a:rPr>
              <a:t>15M messages per year</a:t>
            </a:r>
            <a:endParaRPr sz="1500">
              <a:solidFill>
                <a:srgbClr val="41516C"/>
              </a:solidFill>
              <a:latin typeface="Proxima Nova"/>
              <a:ea typeface="Proxima Nova"/>
              <a:cs typeface="Proxima Nova"/>
              <a:sym typeface="Proxima Nova"/>
            </a:endParaRPr>
          </a:p>
          <a:p>
            <a:pPr indent="-323850" lvl="1" marL="914400" rtl="0" algn="l">
              <a:lnSpc>
                <a:spcPct val="150000"/>
              </a:lnSpc>
              <a:spcBef>
                <a:spcPts val="0"/>
              </a:spcBef>
              <a:spcAft>
                <a:spcPts val="0"/>
              </a:spcAft>
              <a:buClr>
                <a:srgbClr val="41516C"/>
              </a:buClr>
              <a:buSzPts val="1500"/>
              <a:buFont typeface="Proxima Nova"/>
              <a:buChar char="○"/>
            </a:pPr>
            <a:r>
              <a:rPr lang="en" sz="1500">
                <a:solidFill>
                  <a:srgbClr val="41516C"/>
                </a:solidFill>
                <a:latin typeface="Proxima Nova"/>
                <a:ea typeface="Proxima Nova"/>
                <a:cs typeface="Proxima Nova"/>
                <a:sym typeface="Proxima Nova"/>
              </a:rPr>
              <a:t>Additional costs possible for integrations and custom development w/in Marketing Cloud</a:t>
            </a:r>
            <a:endParaRPr sz="1500">
              <a:solidFill>
                <a:srgbClr val="41516C"/>
              </a:solidFill>
              <a:latin typeface="Proxima Nova"/>
              <a:ea typeface="Proxima Nova"/>
              <a:cs typeface="Proxima Nova"/>
              <a:sym typeface="Proxima Nova"/>
            </a:endParaRPr>
          </a:p>
        </p:txBody>
      </p:sp>
      <p:pic>
        <p:nvPicPr>
          <p:cNvPr id="191" name="Google Shape;191;p26"/>
          <p:cNvPicPr preferRelativeResize="0"/>
          <p:nvPr/>
        </p:nvPicPr>
        <p:blipFill>
          <a:blip r:embed="rId3">
            <a:alphaModFix/>
          </a:blip>
          <a:stretch>
            <a:fillRect/>
          </a:stretch>
        </p:blipFill>
        <p:spPr>
          <a:xfrm>
            <a:off x="53475" y="38305"/>
            <a:ext cx="2617857" cy="390994"/>
          </a:xfrm>
          <a:prstGeom prst="rect">
            <a:avLst/>
          </a:prstGeom>
          <a:noFill/>
          <a:ln>
            <a:noFill/>
          </a:ln>
        </p:spPr>
      </p:pic>
      <p:sp>
        <p:nvSpPr>
          <p:cNvPr id="192" name="Google Shape;192;p26"/>
          <p:cNvSpPr txBox="1"/>
          <p:nvPr>
            <p:ph idx="4294967295" type="title"/>
          </p:nvPr>
        </p:nvSpPr>
        <p:spPr>
          <a:xfrm>
            <a:off x="0" y="0"/>
            <a:ext cx="9144000" cy="886200"/>
          </a:xfrm>
          <a:prstGeom prst="rect">
            <a:avLst/>
          </a:prstGeom>
          <a:solidFill>
            <a:srgbClr val="2C6BAC"/>
          </a:solidFill>
        </p:spPr>
        <p:txBody>
          <a:bodyPr anchorCtr="0" anchor="t" bIns="274300" lIns="91425" spcFirstLastPara="1" rIns="91425" wrap="square" tIns="274300">
            <a:noAutofit/>
          </a:bodyPr>
          <a:lstStyle/>
          <a:p>
            <a:pPr indent="0" lvl="0" marL="274320" marR="274320" rtl="0" algn="l">
              <a:spcBef>
                <a:spcPts val="0"/>
              </a:spcBef>
              <a:spcAft>
                <a:spcPts val="0"/>
              </a:spcAft>
              <a:buNone/>
            </a:pPr>
            <a:r>
              <a:rPr lang="en">
                <a:solidFill>
                  <a:schemeClr val="lt1"/>
                </a:solidFill>
              </a:rPr>
              <a:t>Cost Estimates - Examples</a:t>
            </a:r>
            <a:endParaRPr>
              <a:solidFill>
                <a:schemeClr val="lt1"/>
              </a:solidFill>
            </a:endParaRPr>
          </a:p>
        </p:txBody>
      </p:sp>
      <p:pic>
        <p:nvPicPr>
          <p:cNvPr id="193" name="Google Shape;193;p26"/>
          <p:cNvPicPr preferRelativeResize="0"/>
          <p:nvPr/>
        </p:nvPicPr>
        <p:blipFill>
          <a:blip r:embed="rId4">
            <a:alphaModFix/>
          </a:blip>
          <a:stretch>
            <a:fillRect/>
          </a:stretch>
        </p:blipFill>
        <p:spPr>
          <a:xfrm>
            <a:off x="409575" y="4706874"/>
            <a:ext cx="2059140" cy="3088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7"/>
          <p:cNvSpPr txBox="1"/>
          <p:nvPr>
            <p:ph type="title"/>
          </p:nvPr>
        </p:nvSpPr>
        <p:spPr>
          <a:xfrm>
            <a:off x="599775" y="1081875"/>
            <a:ext cx="8166900" cy="10581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lang="en" sz="3400"/>
              <a:t>Questions?</a:t>
            </a:r>
            <a:endParaRPr sz="3400"/>
          </a:p>
        </p:txBody>
      </p:sp>
      <p:pic>
        <p:nvPicPr>
          <p:cNvPr id="199" name="Google Shape;199;p27"/>
          <p:cNvPicPr preferRelativeResize="0"/>
          <p:nvPr/>
        </p:nvPicPr>
        <p:blipFill>
          <a:blip r:embed="rId3">
            <a:alphaModFix/>
          </a:blip>
          <a:stretch>
            <a:fillRect/>
          </a:stretch>
        </p:blipFill>
        <p:spPr>
          <a:xfrm>
            <a:off x="685801" y="4085025"/>
            <a:ext cx="2714651" cy="4029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descr="Image result for security images" id="65" name="Google Shape;65;p16"/>
          <p:cNvSpPr/>
          <p:nvPr/>
        </p:nvSpPr>
        <p:spPr>
          <a:xfrm>
            <a:off x="155575" y="-108347"/>
            <a:ext cx="304800" cy="228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66" name="Google Shape;66;p16"/>
          <p:cNvPicPr preferRelativeResize="0"/>
          <p:nvPr/>
        </p:nvPicPr>
        <p:blipFill>
          <a:blip r:embed="rId3">
            <a:alphaModFix/>
          </a:blip>
          <a:stretch>
            <a:fillRect/>
          </a:stretch>
        </p:blipFill>
        <p:spPr>
          <a:xfrm>
            <a:off x="53475" y="38305"/>
            <a:ext cx="2617857" cy="390994"/>
          </a:xfrm>
          <a:prstGeom prst="rect">
            <a:avLst/>
          </a:prstGeom>
          <a:noFill/>
          <a:ln>
            <a:noFill/>
          </a:ln>
        </p:spPr>
      </p:pic>
      <p:grpSp>
        <p:nvGrpSpPr>
          <p:cNvPr id="67" name="Google Shape;67;p16"/>
          <p:cNvGrpSpPr/>
          <p:nvPr/>
        </p:nvGrpSpPr>
        <p:grpSpPr>
          <a:xfrm>
            <a:off x="396700" y="1795895"/>
            <a:ext cx="2107685" cy="1358511"/>
            <a:chOff x="2962075" y="1776650"/>
            <a:chExt cx="2107685" cy="1811348"/>
          </a:xfrm>
        </p:grpSpPr>
        <p:sp>
          <p:nvSpPr>
            <p:cNvPr id="68" name="Google Shape;68;p16"/>
            <p:cNvSpPr/>
            <p:nvPr/>
          </p:nvSpPr>
          <p:spPr>
            <a:xfrm>
              <a:off x="3485717" y="3079475"/>
              <a:ext cx="1294800" cy="133500"/>
            </a:xfrm>
            <a:prstGeom prst="rect">
              <a:avLst/>
            </a:prstGeom>
            <a:solidFill>
              <a:srgbClr val="307B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6"/>
            <p:cNvSpPr txBox="1"/>
            <p:nvPr/>
          </p:nvSpPr>
          <p:spPr>
            <a:xfrm>
              <a:off x="2962075" y="3216598"/>
              <a:ext cx="1074600" cy="371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200">
                  <a:solidFill>
                    <a:srgbClr val="41516C"/>
                  </a:solidFill>
                  <a:latin typeface="Proxima Nova"/>
                  <a:ea typeface="Proxima Nova"/>
                  <a:cs typeface="Proxima Nova"/>
                  <a:sym typeface="Proxima Nova"/>
                </a:rPr>
                <a:t>JUL 2023</a:t>
              </a:r>
              <a:endParaRPr b="1" sz="1200">
                <a:solidFill>
                  <a:srgbClr val="41516C"/>
                </a:solidFill>
                <a:latin typeface="Proxima Nova"/>
                <a:ea typeface="Proxima Nova"/>
                <a:cs typeface="Proxima Nova"/>
                <a:sym typeface="Proxima Nova"/>
              </a:endParaRPr>
            </a:p>
          </p:txBody>
        </p:sp>
        <p:sp>
          <p:nvSpPr>
            <p:cNvPr id="70" name="Google Shape;70;p16"/>
            <p:cNvSpPr txBox="1"/>
            <p:nvPr/>
          </p:nvSpPr>
          <p:spPr>
            <a:xfrm>
              <a:off x="3386760" y="1776650"/>
              <a:ext cx="1683000" cy="94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800">
                  <a:solidFill>
                    <a:srgbClr val="41516C"/>
                  </a:solidFill>
                  <a:latin typeface="Proxima Nova"/>
                  <a:ea typeface="Proxima Nova"/>
                  <a:cs typeface="Proxima Nova"/>
                  <a:sym typeface="Proxima Nova"/>
                </a:rPr>
                <a:t>Project Kickoff</a:t>
              </a:r>
              <a:endParaRPr b="1"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t/>
              </a:r>
              <a:endParaRPr b="1" sz="800">
                <a:solidFill>
                  <a:srgbClr val="41516C"/>
                </a:solidFill>
                <a:latin typeface="Proxima Nova"/>
                <a:ea typeface="Proxima Nova"/>
                <a:cs typeface="Proxima Nova"/>
                <a:sym typeface="Proxima Nova"/>
              </a:endParaRPr>
            </a:p>
            <a:p>
              <a:pPr indent="0" lvl="0" marL="0" rtl="0" algn="l">
                <a:spcBef>
                  <a:spcPts val="0"/>
                </a:spcBef>
                <a:spcAft>
                  <a:spcPts val="1600"/>
                </a:spcAft>
                <a:buNone/>
              </a:pPr>
              <a:r>
                <a:rPr lang="en" sz="800">
                  <a:solidFill>
                    <a:srgbClr val="41516C"/>
                  </a:solidFill>
                  <a:latin typeface="Proxima Nova"/>
                  <a:ea typeface="Proxima Nova"/>
                  <a:cs typeface="Proxima Nova"/>
                  <a:sym typeface="Proxima Nova"/>
                </a:rPr>
                <a:t>Began engagement with 3rd party implementation partner, Offprem</a:t>
              </a:r>
              <a:endParaRPr sz="800">
                <a:solidFill>
                  <a:srgbClr val="41516C"/>
                </a:solidFill>
                <a:latin typeface="Proxima Nova"/>
                <a:ea typeface="Proxima Nova"/>
                <a:cs typeface="Proxima Nova"/>
                <a:sym typeface="Proxima Nova"/>
              </a:endParaRPr>
            </a:p>
          </p:txBody>
        </p:sp>
        <p:grpSp>
          <p:nvGrpSpPr>
            <p:cNvPr id="71" name="Google Shape;71;p16"/>
            <p:cNvGrpSpPr/>
            <p:nvPr/>
          </p:nvGrpSpPr>
          <p:grpSpPr>
            <a:xfrm>
              <a:off x="3435870" y="2800065"/>
              <a:ext cx="92400" cy="411825"/>
              <a:chOff x="845575" y="2563700"/>
              <a:chExt cx="92400" cy="411825"/>
            </a:xfrm>
          </p:grpSpPr>
          <p:sp>
            <p:nvSpPr>
              <p:cNvPr id="72" name="Google Shape;72;p16"/>
              <p:cNvSpPr/>
              <p:nvPr/>
            </p:nvSpPr>
            <p:spPr>
              <a:xfrm>
                <a:off x="845575" y="2563700"/>
                <a:ext cx="92400" cy="924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73" name="Google Shape;73;p16"/>
              <p:cNvCxnSpPr/>
              <p:nvPr/>
            </p:nvCxnSpPr>
            <p:spPr>
              <a:xfrm>
                <a:off x="891775" y="2616125"/>
                <a:ext cx="0" cy="359400"/>
              </a:xfrm>
              <a:prstGeom prst="straightConnector1">
                <a:avLst/>
              </a:prstGeom>
              <a:noFill/>
              <a:ln cap="flat" cmpd="sng" w="9525">
                <a:solidFill>
                  <a:srgbClr val="000000"/>
                </a:solidFill>
                <a:prstDash val="solid"/>
                <a:round/>
                <a:headEnd len="sm" w="sm" type="none"/>
                <a:tailEnd len="sm" w="sm" type="none"/>
              </a:ln>
            </p:spPr>
          </p:cxnSp>
        </p:grpSp>
      </p:grpSp>
      <p:grpSp>
        <p:nvGrpSpPr>
          <p:cNvPr id="74" name="Google Shape;74;p16"/>
          <p:cNvGrpSpPr/>
          <p:nvPr/>
        </p:nvGrpSpPr>
        <p:grpSpPr>
          <a:xfrm>
            <a:off x="1852425" y="2490356"/>
            <a:ext cx="2830000" cy="1365300"/>
            <a:chOff x="1828200" y="2702598"/>
            <a:chExt cx="2830000" cy="1820400"/>
          </a:xfrm>
        </p:grpSpPr>
        <p:sp>
          <p:nvSpPr>
            <p:cNvPr id="75" name="Google Shape;75;p16"/>
            <p:cNvSpPr/>
            <p:nvPr/>
          </p:nvSpPr>
          <p:spPr>
            <a:xfrm>
              <a:off x="2191011" y="3079475"/>
              <a:ext cx="1294800" cy="133500"/>
            </a:xfrm>
            <a:prstGeom prst="rect">
              <a:avLst/>
            </a:prstGeom>
            <a:solidFill>
              <a:srgbClr val="0944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6"/>
            <p:cNvSpPr txBox="1"/>
            <p:nvPr/>
          </p:nvSpPr>
          <p:spPr>
            <a:xfrm>
              <a:off x="1828200" y="2702598"/>
              <a:ext cx="951600" cy="371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200">
                  <a:solidFill>
                    <a:srgbClr val="41516C"/>
                  </a:solidFill>
                  <a:latin typeface="Proxima Nova"/>
                  <a:ea typeface="Proxima Nova"/>
                  <a:cs typeface="Proxima Nova"/>
                  <a:sym typeface="Proxima Nova"/>
                </a:rPr>
                <a:t>AUG 2023</a:t>
              </a:r>
              <a:endParaRPr b="1" sz="1200">
                <a:solidFill>
                  <a:srgbClr val="41516C"/>
                </a:solidFill>
                <a:latin typeface="Proxima Nova"/>
                <a:ea typeface="Proxima Nova"/>
                <a:cs typeface="Proxima Nova"/>
                <a:sym typeface="Proxima Nova"/>
              </a:endParaRPr>
            </a:p>
          </p:txBody>
        </p:sp>
        <p:sp>
          <p:nvSpPr>
            <p:cNvPr id="77" name="Google Shape;77;p16"/>
            <p:cNvSpPr txBox="1"/>
            <p:nvPr/>
          </p:nvSpPr>
          <p:spPr>
            <a:xfrm>
              <a:off x="2073400" y="3579198"/>
              <a:ext cx="2584800" cy="94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800">
                  <a:solidFill>
                    <a:srgbClr val="41516C"/>
                  </a:solidFill>
                  <a:latin typeface="Proxima Nova"/>
                  <a:ea typeface="Proxima Nova"/>
                  <a:cs typeface="Proxima Nova"/>
                  <a:sym typeface="Proxima Nova"/>
                </a:rPr>
                <a:t>Requirements Gathering</a:t>
              </a:r>
              <a:endParaRPr b="1"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t/>
              </a:r>
              <a:endParaRPr b="1"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rPr b="1" lang="en" sz="800">
                  <a:solidFill>
                    <a:srgbClr val="41516C"/>
                  </a:solidFill>
                  <a:latin typeface="Proxima Nova"/>
                  <a:ea typeface="Proxima Nova"/>
                  <a:cs typeface="Proxima Nova"/>
                  <a:sym typeface="Proxima Nova"/>
                </a:rPr>
                <a:t>ᐧ</a:t>
              </a:r>
              <a:r>
                <a:rPr lang="en" sz="800">
                  <a:solidFill>
                    <a:srgbClr val="41516C"/>
                  </a:solidFill>
                  <a:latin typeface="Proxima Nova"/>
                  <a:ea typeface="Proxima Nova"/>
                  <a:cs typeface="Proxima Nova"/>
                  <a:sym typeface="Proxima Nova"/>
                </a:rPr>
                <a:t> Identified users</a:t>
              </a:r>
              <a:endParaRPr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rPr b="1" lang="en" sz="800">
                  <a:solidFill>
                    <a:srgbClr val="41516C"/>
                  </a:solidFill>
                  <a:latin typeface="Proxima Nova"/>
                  <a:ea typeface="Proxima Nova"/>
                  <a:cs typeface="Proxima Nova"/>
                  <a:sym typeface="Proxima Nova"/>
                </a:rPr>
                <a:t>ᐧ</a:t>
              </a:r>
              <a:r>
                <a:rPr lang="en" sz="800">
                  <a:solidFill>
                    <a:srgbClr val="41516C"/>
                  </a:solidFill>
                  <a:latin typeface="Proxima Nova"/>
                  <a:ea typeface="Proxima Nova"/>
                  <a:cs typeface="Proxima Nova"/>
                  <a:sym typeface="Proxima Nova"/>
                </a:rPr>
                <a:t> Defined roles and responsibilities</a:t>
              </a:r>
              <a:endParaRPr sz="800">
                <a:solidFill>
                  <a:srgbClr val="41516C"/>
                </a:solidFill>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rPr b="1" lang="en" sz="800">
                  <a:solidFill>
                    <a:srgbClr val="41516C"/>
                  </a:solidFill>
                  <a:latin typeface="Proxima Nova"/>
                  <a:ea typeface="Proxima Nova"/>
                  <a:cs typeface="Proxima Nova"/>
                  <a:sym typeface="Proxima Nova"/>
                </a:rPr>
                <a:t>ᐧ</a:t>
              </a:r>
              <a:r>
                <a:rPr lang="en" sz="800">
                  <a:solidFill>
                    <a:srgbClr val="41516C"/>
                  </a:solidFill>
                  <a:latin typeface="Proxima Nova"/>
                  <a:ea typeface="Proxima Nova"/>
                  <a:cs typeface="Proxima Nova"/>
                  <a:sym typeface="Proxima Nova"/>
                </a:rPr>
                <a:t> Identified target audiences</a:t>
              </a:r>
              <a:endParaRPr sz="800">
                <a:solidFill>
                  <a:srgbClr val="41516C"/>
                </a:solidFill>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rPr b="1" lang="en" sz="800">
                  <a:solidFill>
                    <a:srgbClr val="41516C"/>
                  </a:solidFill>
                  <a:latin typeface="Proxima Nova"/>
                  <a:ea typeface="Proxima Nova"/>
                  <a:cs typeface="Proxima Nova"/>
                  <a:sym typeface="Proxima Nova"/>
                </a:rPr>
                <a:t>ᐧ</a:t>
              </a:r>
              <a:r>
                <a:rPr lang="en" sz="800">
                  <a:solidFill>
                    <a:srgbClr val="41516C"/>
                  </a:solidFill>
                  <a:latin typeface="Proxima Nova"/>
                  <a:ea typeface="Proxima Nova"/>
                  <a:cs typeface="Proxima Nova"/>
                  <a:sym typeface="Proxima Nova"/>
                </a:rPr>
                <a:t> Met with data owners for HR &amp; Student data</a:t>
              </a:r>
              <a:endParaRPr sz="800">
                <a:solidFill>
                  <a:srgbClr val="41516C"/>
                </a:solidFill>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rPr b="1" lang="en" sz="800">
                  <a:solidFill>
                    <a:srgbClr val="41516C"/>
                  </a:solidFill>
                  <a:latin typeface="Proxima Nova"/>
                  <a:ea typeface="Proxima Nova"/>
                  <a:cs typeface="Proxima Nova"/>
                  <a:sym typeface="Proxima Nova"/>
                </a:rPr>
                <a:t>ᐧ</a:t>
              </a:r>
              <a:r>
                <a:rPr lang="en" sz="800">
                  <a:solidFill>
                    <a:srgbClr val="41516C"/>
                  </a:solidFill>
                  <a:latin typeface="Proxima Nova"/>
                  <a:ea typeface="Proxima Nova"/>
                  <a:cs typeface="Proxima Nova"/>
                  <a:sym typeface="Proxima Nova"/>
                </a:rPr>
                <a:t> Confirmed data elements to be shared</a:t>
              </a:r>
              <a:endParaRPr sz="800">
                <a:solidFill>
                  <a:srgbClr val="41516C"/>
                </a:solidFill>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t/>
              </a:r>
              <a:endParaRPr i="1" sz="800">
                <a:solidFill>
                  <a:srgbClr val="41516C"/>
                </a:solidFill>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rPr i="1" lang="en" sz="800">
                  <a:solidFill>
                    <a:srgbClr val="41516C"/>
                  </a:solidFill>
                  <a:latin typeface="Proxima Nova"/>
                  <a:ea typeface="Proxima Nova"/>
                  <a:cs typeface="Proxima Nova"/>
                  <a:sym typeface="Proxima Nova"/>
                </a:rPr>
                <a:t>NEXT: Work w/ CUIT EBIS to automate data sharing</a:t>
              </a:r>
              <a:endParaRPr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t/>
              </a:r>
              <a:endParaRPr sz="800">
                <a:solidFill>
                  <a:srgbClr val="41516C"/>
                </a:solidFill>
                <a:latin typeface="Proxima Nova"/>
                <a:ea typeface="Proxima Nova"/>
                <a:cs typeface="Proxima Nova"/>
                <a:sym typeface="Proxima Nova"/>
              </a:endParaRPr>
            </a:p>
          </p:txBody>
        </p:sp>
        <p:grpSp>
          <p:nvGrpSpPr>
            <p:cNvPr id="78" name="Google Shape;78;p16"/>
            <p:cNvGrpSpPr/>
            <p:nvPr/>
          </p:nvGrpSpPr>
          <p:grpSpPr>
            <a:xfrm rot="10800000">
              <a:off x="2149293" y="3079467"/>
              <a:ext cx="92400" cy="411825"/>
              <a:chOff x="2072481" y="2563700"/>
              <a:chExt cx="92400" cy="411825"/>
            </a:xfrm>
          </p:grpSpPr>
          <p:cxnSp>
            <p:nvCxnSpPr>
              <p:cNvPr id="79" name="Google Shape;79;p16"/>
              <p:cNvCxnSpPr/>
              <p:nvPr/>
            </p:nvCxnSpPr>
            <p:spPr>
              <a:xfrm>
                <a:off x="2118681" y="2616125"/>
                <a:ext cx="0" cy="359400"/>
              </a:xfrm>
              <a:prstGeom prst="straightConnector1">
                <a:avLst/>
              </a:prstGeom>
              <a:noFill/>
              <a:ln cap="flat" cmpd="sng" w="9525">
                <a:solidFill>
                  <a:srgbClr val="000000"/>
                </a:solidFill>
                <a:prstDash val="solid"/>
                <a:round/>
                <a:headEnd len="sm" w="sm" type="none"/>
                <a:tailEnd len="sm" w="sm" type="none"/>
              </a:ln>
            </p:spPr>
          </p:cxnSp>
          <p:sp>
            <p:nvSpPr>
              <p:cNvPr id="80" name="Google Shape;80;p16"/>
              <p:cNvSpPr/>
              <p:nvPr/>
            </p:nvSpPr>
            <p:spPr>
              <a:xfrm>
                <a:off x="2072481" y="2563700"/>
                <a:ext cx="92400" cy="924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1" name="Google Shape;81;p16"/>
          <p:cNvSpPr/>
          <p:nvPr/>
        </p:nvSpPr>
        <p:spPr>
          <a:xfrm>
            <a:off x="3509942" y="2773014"/>
            <a:ext cx="1294800" cy="100125"/>
          </a:xfrm>
          <a:prstGeom prst="rect">
            <a:avLst/>
          </a:prstGeom>
          <a:solidFill>
            <a:srgbClr val="307B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6"/>
          <p:cNvSpPr txBox="1"/>
          <p:nvPr/>
        </p:nvSpPr>
        <p:spPr>
          <a:xfrm>
            <a:off x="3070425" y="2875856"/>
            <a:ext cx="904800" cy="27855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200">
                <a:solidFill>
                  <a:srgbClr val="41516C"/>
                </a:solidFill>
                <a:latin typeface="Proxima Nova"/>
                <a:ea typeface="Proxima Nova"/>
                <a:cs typeface="Proxima Nova"/>
                <a:sym typeface="Proxima Nova"/>
              </a:rPr>
              <a:t>DEC 2023</a:t>
            </a:r>
            <a:endParaRPr b="1" sz="1200">
              <a:solidFill>
                <a:srgbClr val="41516C"/>
              </a:solidFill>
              <a:latin typeface="Proxima Nova"/>
              <a:ea typeface="Proxima Nova"/>
              <a:cs typeface="Proxima Nova"/>
              <a:sym typeface="Proxima Nova"/>
            </a:endParaRPr>
          </a:p>
        </p:txBody>
      </p:sp>
      <p:sp>
        <p:nvSpPr>
          <p:cNvPr id="83" name="Google Shape;83;p16"/>
          <p:cNvSpPr txBox="1"/>
          <p:nvPr/>
        </p:nvSpPr>
        <p:spPr>
          <a:xfrm>
            <a:off x="3410969" y="1795894"/>
            <a:ext cx="2599800" cy="70785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800">
                <a:solidFill>
                  <a:srgbClr val="41516C"/>
                </a:solidFill>
                <a:latin typeface="Proxima Nova"/>
                <a:ea typeface="Proxima Nova"/>
                <a:cs typeface="Proxima Nova"/>
                <a:sym typeface="Proxima Nova"/>
              </a:rPr>
              <a:t>Marketing Cloud Configuration</a:t>
            </a:r>
            <a:endParaRPr b="1"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t/>
            </a:r>
            <a:endParaRPr b="1"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rPr b="1" lang="en" sz="800">
                <a:solidFill>
                  <a:srgbClr val="41516C"/>
                </a:solidFill>
                <a:latin typeface="Proxima Nova"/>
                <a:ea typeface="Proxima Nova"/>
                <a:cs typeface="Proxima Nova"/>
                <a:sym typeface="Proxima Nova"/>
              </a:rPr>
              <a:t>ᐧ</a:t>
            </a:r>
            <a:r>
              <a:rPr lang="en" sz="800">
                <a:solidFill>
                  <a:srgbClr val="41516C"/>
                </a:solidFill>
                <a:latin typeface="Proxima Nova"/>
                <a:ea typeface="Proxima Nova"/>
                <a:cs typeface="Proxima Nova"/>
                <a:sym typeface="Proxima Nova"/>
              </a:rPr>
              <a:t> Offprem to configure data model</a:t>
            </a:r>
            <a:endParaRPr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rPr b="1" lang="en" sz="800">
                <a:solidFill>
                  <a:srgbClr val="41516C"/>
                </a:solidFill>
                <a:latin typeface="Proxima Nova"/>
                <a:ea typeface="Proxima Nova"/>
                <a:cs typeface="Proxima Nova"/>
                <a:sym typeface="Proxima Nova"/>
              </a:rPr>
              <a:t>ᐧ</a:t>
            </a:r>
            <a:r>
              <a:rPr lang="en" sz="800">
                <a:solidFill>
                  <a:srgbClr val="41516C"/>
                </a:solidFill>
                <a:latin typeface="Proxima Nova"/>
                <a:ea typeface="Proxima Nova"/>
                <a:cs typeface="Proxima Nova"/>
                <a:sym typeface="Proxima Nova"/>
              </a:rPr>
              <a:t> Configure subdomain</a:t>
            </a:r>
            <a:endParaRPr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rPr b="1" lang="en" sz="800">
                <a:solidFill>
                  <a:srgbClr val="41516C"/>
                </a:solidFill>
                <a:latin typeface="Proxima Nova"/>
                <a:ea typeface="Proxima Nova"/>
                <a:cs typeface="Proxima Nova"/>
                <a:sym typeface="Proxima Nova"/>
              </a:rPr>
              <a:t>ᐧ</a:t>
            </a:r>
            <a:r>
              <a:rPr lang="en" sz="800">
                <a:solidFill>
                  <a:srgbClr val="41516C"/>
                </a:solidFill>
                <a:latin typeface="Proxima Nova"/>
                <a:ea typeface="Proxima Nova"/>
                <a:cs typeface="Proxima Nova"/>
                <a:sym typeface="Proxima Nova"/>
              </a:rPr>
              <a:t> Configure user roles and permissions</a:t>
            </a:r>
            <a:endParaRPr sz="800">
              <a:solidFill>
                <a:srgbClr val="41516C"/>
              </a:solidFill>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rPr b="1" lang="en" sz="800">
                <a:solidFill>
                  <a:srgbClr val="41516C"/>
                </a:solidFill>
                <a:latin typeface="Proxima Nova"/>
                <a:ea typeface="Proxima Nova"/>
                <a:cs typeface="Proxima Nova"/>
                <a:sym typeface="Proxima Nova"/>
              </a:rPr>
              <a:t>ᐧ</a:t>
            </a:r>
            <a:r>
              <a:rPr lang="en" sz="800">
                <a:solidFill>
                  <a:srgbClr val="41516C"/>
                </a:solidFill>
                <a:latin typeface="Proxima Nova"/>
                <a:ea typeface="Proxima Nova"/>
                <a:cs typeface="Proxima Nova"/>
                <a:sym typeface="Proxima Nova"/>
              </a:rPr>
              <a:t> Set up basic workflows</a:t>
            </a:r>
            <a:endParaRPr b="1" sz="800">
              <a:solidFill>
                <a:srgbClr val="41516C"/>
              </a:solidFill>
              <a:latin typeface="Proxima Nova"/>
              <a:ea typeface="Proxima Nova"/>
              <a:cs typeface="Proxima Nova"/>
              <a:sym typeface="Proxima Nova"/>
            </a:endParaRPr>
          </a:p>
        </p:txBody>
      </p:sp>
      <p:grpSp>
        <p:nvGrpSpPr>
          <p:cNvPr id="84" name="Google Shape;84;p16"/>
          <p:cNvGrpSpPr/>
          <p:nvPr/>
        </p:nvGrpSpPr>
        <p:grpSpPr>
          <a:xfrm>
            <a:off x="3460095" y="2563456"/>
            <a:ext cx="92400" cy="308869"/>
            <a:chOff x="845575" y="2563700"/>
            <a:chExt cx="92400" cy="411825"/>
          </a:xfrm>
        </p:grpSpPr>
        <p:sp>
          <p:nvSpPr>
            <p:cNvPr id="85" name="Google Shape;85;p16"/>
            <p:cNvSpPr/>
            <p:nvPr/>
          </p:nvSpPr>
          <p:spPr>
            <a:xfrm>
              <a:off x="845575" y="2563700"/>
              <a:ext cx="92400" cy="924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6" name="Google Shape;86;p16"/>
            <p:cNvCxnSpPr/>
            <p:nvPr/>
          </p:nvCxnSpPr>
          <p:spPr>
            <a:xfrm>
              <a:off x="891775" y="2616125"/>
              <a:ext cx="0" cy="359400"/>
            </a:xfrm>
            <a:prstGeom prst="straightConnector1">
              <a:avLst/>
            </a:prstGeom>
            <a:noFill/>
            <a:ln cap="flat" cmpd="sng" w="9525">
              <a:solidFill>
                <a:srgbClr val="000000"/>
              </a:solidFill>
              <a:prstDash val="solid"/>
              <a:round/>
              <a:headEnd len="sm" w="sm" type="none"/>
              <a:tailEnd len="sm" w="sm" type="none"/>
            </a:ln>
          </p:spPr>
        </p:cxnSp>
      </p:grpSp>
      <p:sp>
        <p:nvSpPr>
          <p:cNvPr id="87" name="Google Shape;87;p16"/>
          <p:cNvSpPr/>
          <p:nvPr/>
        </p:nvSpPr>
        <p:spPr>
          <a:xfrm>
            <a:off x="4804646" y="2773014"/>
            <a:ext cx="1294800" cy="100125"/>
          </a:xfrm>
          <a:prstGeom prst="rect">
            <a:avLst/>
          </a:prstGeom>
          <a:solidFill>
            <a:srgbClr val="0944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8" name="Google Shape;88;p16"/>
          <p:cNvGrpSpPr/>
          <p:nvPr/>
        </p:nvGrpSpPr>
        <p:grpSpPr>
          <a:xfrm rot="10800000">
            <a:off x="4761638" y="2773008"/>
            <a:ext cx="92400" cy="308869"/>
            <a:chOff x="2070100" y="2563700"/>
            <a:chExt cx="92400" cy="411825"/>
          </a:xfrm>
        </p:grpSpPr>
        <p:cxnSp>
          <p:nvCxnSpPr>
            <p:cNvPr id="89" name="Google Shape;89;p16"/>
            <p:cNvCxnSpPr/>
            <p:nvPr/>
          </p:nvCxnSpPr>
          <p:spPr>
            <a:xfrm>
              <a:off x="2116300" y="2616125"/>
              <a:ext cx="0" cy="359400"/>
            </a:xfrm>
            <a:prstGeom prst="straightConnector1">
              <a:avLst/>
            </a:prstGeom>
            <a:noFill/>
            <a:ln cap="flat" cmpd="sng" w="9525">
              <a:solidFill>
                <a:srgbClr val="000000"/>
              </a:solidFill>
              <a:prstDash val="solid"/>
              <a:round/>
              <a:headEnd len="sm" w="sm" type="none"/>
              <a:tailEnd len="sm" w="sm" type="none"/>
            </a:ln>
          </p:spPr>
        </p:cxnSp>
        <p:sp>
          <p:nvSpPr>
            <p:cNvPr id="90" name="Google Shape;90;p16"/>
            <p:cNvSpPr/>
            <p:nvPr/>
          </p:nvSpPr>
          <p:spPr>
            <a:xfrm>
              <a:off x="2070100" y="2563700"/>
              <a:ext cx="92400" cy="924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1" name="Google Shape;91;p16"/>
          <p:cNvSpPr txBox="1"/>
          <p:nvPr/>
        </p:nvSpPr>
        <p:spPr>
          <a:xfrm>
            <a:off x="4437400" y="2490356"/>
            <a:ext cx="894900" cy="27855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200">
                <a:solidFill>
                  <a:srgbClr val="41516C"/>
                </a:solidFill>
                <a:latin typeface="Proxima Nova"/>
                <a:ea typeface="Proxima Nova"/>
                <a:cs typeface="Proxima Nova"/>
                <a:sym typeface="Proxima Nova"/>
              </a:rPr>
              <a:t>FEB 2024</a:t>
            </a:r>
            <a:endParaRPr b="1" sz="1200">
              <a:solidFill>
                <a:srgbClr val="41516C"/>
              </a:solidFill>
              <a:latin typeface="Proxima Nova"/>
              <a:ea typeface="Proxima Nova"/>
              <a:cs typeface="Proxima Nova"/>
              <a:sym typeface="Proxima Nova"/>
            </a:endParaRPr>
          </a:p>
        </p:txBody>
      </p:sp>
      <p:sp>
        <p:nvSpPr>
          <p:cNvPr id="92" name="Google Shape;92;p16"/>
          <p:cNvSpPr txBox="1"/>
          <p:nvPr/>
        </p:nvSpPr>
        <p:spPr>
          <a:xfrm>
            <a:off x="4689427" y="3147806"/>
            <a:ext cx="2629800" cy="70785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800">
                <a:solidFill>
                  <a:srgbClr val="41516C"/>
                </a:solidFill>
                <a:latin typeface="Proxima Nova"/>
                <a:ea typeface="Proxima Nova"/>
                <a:cs typeface="Proxima Nova"/>
                <a:sym typeface="Proxima Nova"/>
              </a:rPr>
              <a:t>User Training</a:t>
            </a:r>
            <a:endParaRPr b="1"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t/>
            </a:r>
            <a:endParaRPr b="1"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rPr b="1" lang="en" sz="800">
                <a:solidFill>
                  <a:srgbClr val="41516C"/>
                </a:solidFill>
                <a:latin typeface="Proxima Nova"/>
                <a:ea typeface="Proxima Nova"/>
                <a:cs typeface="Proxima Nova"/>
                <a:sym typeface="Proxima Nova"/>
              </a:rPr>
              <a:t>ᐧ</a:t>
            </a:r>
            <a:r>
              <a:rPr lang="en" sz="800">
                <a:solidFill>
                  <a:srgbClr val="41516C"/>
                </a:solidFill>
                <a:latin typeface="Proxima Nova"/>
                <a:ea typeface="Proxima Nova"/>
                <a:cs typeface="Proxima Nova"/>
                <a:sym typeface="Proxima Nova"/>
              </a:rPr>
              <a:t> Public Affairs users will be trained to use and</a:t>
            </a:r>
            <a:endParaRPr sz="800">
              <a:solidFill>
                <a:srgbClr val="41516C"/>
              </a:solidFill>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rPr lang="en" sz="800">
                <a:solidFill>
                  <a:srgbClr val="41516C"/>
                </a:solidFill>
                <a:latin typeface="Proxima Nova"/>
                <a:ea typeface="Proxima Nova"/>
                <a:cs typeface="Proxima Nova"/>
                <a:sym typeface="Proxima Nova"/>
              </a:rPr>
              <a:t>  support the Marketing Cloud application</a:t>
            </a:r>
            <a:endParaRPr sz="800">
              <a:solidFill>
                <a:srgbClr val="41516C"/>
              </a:solidFill>
              <a:latin typeface="Proxima Nova"/>
              <a:ea typeface="Proxima Nova"/>
              <a:cs typeface="Proxima Nova"/>
              <a:sym typeface="Proxima Nova"/>
            </a:endParaRPr>
          </a:p>
        </p:txBody>
      </p:sp>
      <p:sp>
        <p:nvSpPr>
          <p:cNvPr id="93" name="Google Shape;93;p16"/>
          <p:cNvSpPr/>
          <p:nvPr/>
        </p:nvSpPr>
        <p:spPr>
          <a:xfrm>
            <a:off x="6099350" y="2773014"/>
            <a:ext cx="1294800" cy="100125"/>
          </a:xfrm>
          <a:prstGeom prst="rect">
            <a:avLst/>
          </a:prstGeom>
          <a:solidFill>
            <a:srgbClr val="307B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4" name="Google Shape;94;p16"/>
          <p:cNvGrpSpPr/>
          <p:nvPr/>
        </p:nvGrpSpPr>
        <p:grpSpPr>
          <a:xfrm>
            <a:off x="6055619" y="2563456"/>
            <a:ext cx="92400" cy="308869"/>
            <a:chOff x="845575" y="2563700"/>
            <a:chExt cx="92400" cy="411825"/>
          </a:xfrm>
        </p:grpSpPr>
        <p:cxnSp>
          <p:nvCxnSpPr>
            <p:cNvPr id="95" name="Google Shape;95;p16"/>
            <p:cNvCxnSpPr/>
            <p:nvPr/>
          </p:nvCxnSpPr>
          <p:spPr>
            <a:xfrm>
              <a:off x="891775" y="2616125"/>
              <a:ext cx="0" cy="359400"/>
            </a:xfrm>
            <a:prstGeom prst="straightConnector1">
              <a:avLst/>
            </a:prstGeom>
            <a:noFill/>
            <a:ln cap="flat" cmpd="sng" w="9525">
              <a:solidFill>
                <a:srgbClr val="000000"/>
              </a:solidFill>
              <a:prstDash val="solid"/>
              <a:round/>
              <a:headEnd len="sm" w="sm" type="none"/>
              <a:tailEnd len="sm" w="sm" type="none"/>
            </a:ln>
          </p:spPr>
        </p:cxnSp>
        <p:sp>
          <p:nvSpPr>
            <p:cNvPr id="96" name="Google Shape;96;p16"/>
            <p:cNvSpPr/>
            <p:nvPr/>
          </p:nvSpPr>
          <p:spPr>
            <a:xfrm>
              <a:off x="845575" y="2563700"/>
              <a:ext cx="92400" cy="924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7" name="Google Shape;97;p16"/>
          <p:cNvSpPr txBox="1"/>
          <p:nvPr/>
        </p:nvSpPr>
        <p:spPr>
          <a:xfrm>
            <a:off x="5731975" y="2875856"/>
            <a:ext cx="997800" cy="27855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200">
                <a:solidFill>
                  <a:srgbClr val="41516C"/>
                </a:solidFill>
                <a:latin typeface="Proxima Nova"/>
                <a:ea typeface="Proxima Nova"/>
                <a:cs typeface="Proxima Nova"/>
                <a:sym typeface="Proxima Nova"/>
              </a:rPr>
              <a:t>MAR 2024</a:t>
            </a:r>
            <a:endParaRPr b="1" sz="1200">
              <a:solidFill>
                <a:srgbClr val="41516C"/>
              </a:solidFill>
              <a:latin typeface="Proxima Nova"/>
              <a:ea typeface="Proxima Nova"/>
              <a:cs typeface="Proxima Nova"/>
              <a:sym typeface="Proxima Nova"/>
            </a:endParaRPr>
          </a:p>
        </p:txBody>
      </p:sp>
      <p:sp>
        <p:nvSpPr>
          <p:cNvPr id="98" name="Google Shape;98;p16"/>
          <p:cNvSpPr txBox="1"/>
          <p:nvPr/>
        </p:nvSpPr>
        <p:spPr>
          <a:xfrm>
            <a:off x="6002747" y="1795894"/>
            <a:ext cx="2829900" cy="70785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800">
                <a:solidFill>
                  <a:srgbClr val="41516C"/>
                </a:solidFill>
                <a:latin typeface="Proxima Nova"/>
                <a:ea typeface="Proxima Nova"/>
                <a:cs typeface="Proxima Nova"/>
                <a:sym typeface="Proxima Nova"/>
              </a:rPr>
              <a:t>Governance Planning</a:t>
            </a:r>
            <a:endParaRPr b="1"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t/>
            </a:r>
            <a:endParaRPr b="1"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rPr b="1" lang="en" sz="800">
                <a:solidFill>
                  <a:srgbClr val="41516C"/>
                </a:solidFill>
                <a:latin typeface="Proxima Nova"/>
                <a:ea typeface="Proxima Nova"/>
                <a:cs typeface="Proxima Nova"/>
                <a:sym typeface="Proxima Nova"/>
              </a:rPr>
              <a:t>ᐧ</a:t>
            </a:r>
            <a:r>
              <a:rPr lang="en" sz="800">
                <a:solidFill>
                  <a:srgbClr val="41516C"/>
                </a:solidFill>
                <a:latin typeface="Proxima Nova"/>
                <a:ea typeface="Proxima Nova"/>
                <a:cs typeface="Proxima Nova"/>
                <a:sym typeface="Proxima Nova"/>
              </a:rPr>
              <a:t> Meet with Office of the Provost and of the President to</a:t>
            </a:r>
            <a:endParaRPr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rPr lang="en" sz="800">
                <a:solidFill>
                  <a:srgbClr val="41516C"/>
                </a:solidFill>
                <a:latin typeface="Proxima Nova"/>
                <a:ea typeface="Proxima Nova"/>
                <a:cs typeface="Proxima Nova"/>
                <a:sym typeface="Proxima Nova"/>
              </a:rPr>
              <a:t>  align workflows with existing approval processes for</a:t>
            </a:r>
            <a:endParaRPr sz="800">
              <a:solidFill>
                <a:srgbClr val="41516C"/>
              </a:solidFill>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rPr lang="en" sz="800">
                <a:solidFill>
                  <a:srgbClr val="41516C"/>
                </a:solidFill>
                <a:latin typeface="Proxima Nova"/>
                <a:ea typeface="Proxima Nova"/>
                <a:cs typeface="Proxima Nova"/>
                <a:sym typeface="Proxima Nova"/>
              </a:rPr>
              <a:t>  mass emails</a:t>
            </a:r>
            <a:endParaRPr b="1" sz="800">
              <a:solidFill>
                <a:srgbClr val="41516C"/>
              </a:solidFill>
              <a:latin typeface="Proxima Nova"/>
              <a:ea typeface="Proxima Nova"/>
              <a:cs typeface="Proxima Nova"/>
              <a:sym typeface="Proxima Nova"/>
            </a:endParaRPr>
          </a:p>
        </p:txBody>
      </p:sp>
      <p:sp>
        <p:nvSpPr>
          <p:cNvPr id="99" name="Google Shape;99;p16"/>
          <p:cNvSpPr/>
          <p:nvPr/>
        </p:nvSpPr>
        <p:spPr>
          <a:xfrm>
            <a:off x="7394062" y="2773014"/>
            <a:ext cx="1776600" cy="100125"/>
          </a:xfrm>
          <a:prstGeom prst="rect">
            <a:avLst/>
          </a:prstGeom>
          <a:solidFill>
            <a:srgbClr val="0944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0" name="Google Shape;100;p16"/>
          <p:cNvGrpSpPr/>
          <p:nvPr/>
        </p:nvGrpSpPr>
        <p:grpSpPr>
          <a:xfrm rot="10800000">
            <a:off x="7352446" y="2773008"/>
            <a:ext cx="92400" cy="308869"/>
            <a:chOff x="2070100" y="2563700"/>
            <a:chExt cx="92400" cy="411825"/>
          </a:xfrm>
        </p:grpSpPr>
        <p:cxnSp>
          <p:nvCxnSpPr>
            <p:cNvPr id="101" name="Google Shape;101;p16"/>
            <p:cNvCxnSpPr/>
            <p:nvPr/>
          </p:nvCxnSpPr>
          <p:spPr>
            <a:xfrm>
              <a:off x="2116300" y="2616125"/>
              <a:ext cx="0" cy="359400"/>
            </a:xfrm>
            <a:prstGeom prst="straightConnector1">
              <a:avLst/>
            </a:prstGeom>
            <a:noFill/>
            <a:ln cap="flat" cmpd="sng" w="9525">
              <a:solidFill>
                <a:srgbClr val="000000"/>
              </a:solidFill>
              <a:prstDash val="solid"/>
              <a:round/>
              <a:headEnd len="sm" w="sm" type="none"/>
              <a:tailEnd len="sm" w="sm" type="none"/>
            </a:ln>
          </p:spPr>
        </p:cxnSp>
        <p:sp>
          <p:nvSpPr>
            <p:cNvPr id="102" name="Google Shape;102;p16"/>
            <p:cNvSpPr/>
            <p:nvPr/>
          </p:nvSpPr>
          <p:spPr>
            <a:xfrm>
              <a:off x="2070100" y="2563700"/>
              <a:ext cx="92400" cy="924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6"/>
          <p:cNvSpPr txBox="1"/>
          <p:nvPr/>
        </p:nvSpPr>
        <p:spPr>
          <a:xfrm>
            <a:off x="7028225" y="2490356"/>
            <a:ext cx="913200" cy="27855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200">
                <a:solidFill>
                  <a:srgbClr val="41516C"/>
                </a:solidFill>
                <a:latin typeface="Proxima Nova"/>
                <a:ea typeface="Proxima Nova"/>
                <a:cs typeface="Proxima Nova"/>
                <a:sym typeface="Proxima Nova"/>
              </a:rPr>
              <a:t>APR</a:t>
            </a:r>
            <a:r>
              <a:rPr b="1" lang="en" sz="1200">
                <a:solidFill>
                  <a:srgbClr val="41516C"/>
                </a:solidFill>
                <a:latin typeface="Proxima Nova"/>
                <a:ea typeface="Proxima Nova"/>
                <a:cs typeface="Proxima Nova"/>
                <a:sym typeface="Proxima Nova"/>
              </a:rPr>
              <a:t> 2024</a:t>
            </a:r>
            <a:endParaRPr b="1" sz="1200">
              <a:solidFill>
                <a:srgbClr val="41516C"/>
              </a:solidFill>
              <a:latin typeface="Proxima Nova"/>
              <a:ea typeface="Proxima Nova"/>
              <a:cs typeface="Proxima Nova"/>
              <a:sym typeface="Proxima Nova"/>
            </a:endParaRPr>
          </a:p>
        </p:txBody>
      </p:sp>
      <p:sp>
        <p:nvSpPr>
          <p:cNvPr id="104" name="Google Shape;104;p16"/>
          <p:cNvSpPr txBox="1"/>
          <p:nvPr/>
        </p:nvSpPr>
        <p:spPr>
          <a:xfrm>
            <a:off x="7281201" y="3147806"/>
            <a:ext cx="1887000" cy="70785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800">
                <a:solidFill>
                  <a:srgbClr val="41516C"/>
                </a:solidFill>
                <a:latin typeface="Proxima Nova"/>
                <a:ea typeface="Proxima Nova"/>
                <a:cs typeface="Proxima Nova"/>
                <a:sym typeface="Proxima Nova"/>
              </a:rPr>
              <a:t>Ready for Launch</a:t>
            </a:r>
            <a:endParaRPr b="1"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t/>
            </a:r>
            <a:endParaRPr b="1"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rPr b="1" lang="en" sz="800">
                <a:solidFill>
                  <a:srgbClr val="41516C"/>
                </a:solidFill>
                <a:latin typeface="Proxima Nova"/>
                <a:ea typeface="Proxima Nova"/>
                <a:cs typeface="Proxima Nova"/>
                <a:sym typeface="Proxima Nova"/>
              </a:rPr>
              <a:t>ᐧ</a:t>
            </a:r>
            <a:r>
              <a:rPr lang="en" sz="800">
                <a:solidFill>
                  <a:srgbClr val="41516C"/>
                </a:solidFill>
                <a:latin typeface="Proxima Nova"/>
                <a:ea typeface="Proxima Nova"/>
                <a:cs typeface="Proxima Nova"/>
                <a:sym typeface="Proxima Nova"/>
              </a:rPr>
              <a:t> Actual go-live date will be</a:t>
            </a:r>
            <a:endParaRPr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rPr lang="en" sz="800">
                <a:solidFill>
                  <a:srgbClr val="41516C"/>
                </a:solidFill>
                <a:latin typeface="Proxima Nova"/>
                <a:ea typeface="Proxima Nova"/>
                <a:cs typeface="Proxima Nova"/>
                <a:sym typeface="Proxima Nova"/>
              </a:rPr>
              <a:t>  determined based on</a:t>
            </a:r>
            <a:endParaRPr sz="800">
              <a:solidFill>
                <a:srgbClr val="41516C"/>
              </a:solidFill>
              <a:latin typeface="Proxima Nova"/>
              <a:ea typeface="Proxima Nova"/>
              <a:cs typeface="Proxima Nova"/>
              <a:sym typeface="Proxima Nova"/>
            </a:endParaRPr>
          </a:p>
          <a:p>
            <a:pPr indent="0" lvl="0" marL="0" rtl="0" algn="l">
              <a:spcBef>
                <a:spcPts val="0"/>
              </a:spcBef>
              <a:spcAft>
                <a:spcPts val="0"/>
              </a:spcAft>
              <a:buNone/>
            </a:pPr>
            <a:r>
              <a:rPr lang="en" sz="800">
                <a:solidFill>
                  <a:srgbClr val="41516C"/>
                </a:solidFill>
                <a:latin typeface="Proxima Nova"/>
                <a:ea typeface="Proxima Nova"/>
                <a:cs typeface="Proxima Nova"/>
                <a:sym typeface="Proxima Nova"/>
              </a:rPr>
              <a:t>  communication needs during that</a:t>
            </a:r>
            <a:endParaRPr sz="800">
              <a:solidFill>
                <a:srgbClr val="41516C"/>
              </a:solidFill>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rPr lang="en" sz="800">
                <a:solidFill>
                  <a:srgbClr val="41516C"/>
                </a:solidFill>
                <a:latin typeface="Proxima Nova"/>
                <a:ea typeface="Proxima Nova"/>
                <a:cs typeface="Proxima Nova"/>
                <a:sym typeface="Proxima Nova"/>
              </a:rPr>
              <a:t>  time of year</a:t>
            </a:r>
            <a:endParaRPr sz="800">
              <a:solidFill>
                <a:srgbClr val="41516C"/>
              </a:solidFill>
              <a:latin typeface="Proxima Nova"/>
              <a:ea typeface="Proxima Nova"/>
              <a:cs typeface="Proxima Nova"/>
              <a:sym typeface="Proxima Nova"/>
            </a:endParaRPr>
          </a:p>
        </p:txBody>
      </p:sp>
      <p:sp>
        <p:nvSpPr>
          <p:cNvPr id="105" name="Google Shape;105;p16"/>
          <p:cNvSpPr txBox="1"/>
          <p:nvPr>
            <p:ph idx="4294967295" type="title"/>
          </p:nvPr>
        </p:nvSpPr>
        <p:spPr>
          <a:xfrm>
            <a:off x="0" y="0"/>
            <a:ext cx="9144000" cy="886200"/>
          </a:xfrm>
          <a:prstGeom prst="rect">
            <a:avLst/>
          </a:prstGeom>
          <a:solidFill>
            <a:srgbClr val="2C6BAC"/>
          </a:solidFill>
        </p:spPr>
        <p:txBody>
          <a:bodyPr anchorCtr="0" anchor="t" bIns="274300" lIns="91425" spcFirstLastPara="1" rIns="91425" wrap="square" tIns="274300">
            <a:noAutofit/>
          </a:bodyPr>
          <a:lstStyle/>
          <a:p>
            <a:pPr indent="0" lvl="0" marL="274320" marR="274320" rtl="0" algn="l">
              <a:spcBef>
                <a:spcPts val="0"/>
              </a:spcBef>
              <a:spcAft>
                <a:spcPts val="0"/>
              </a:spcAft>
              <a:buNone/>
            </a:pPr>
            <a:r>
              <a:rPr lang="en">
                <a:solidFill>
                  <a:schemeClr val="lt1"/>
                </a:solidFill>
              </a:rPr>
              <a:t>Project Timeline</a:t>
            </a:r>
            <a:endParaRPr>
              <a:solidFill>
                <a:schemeClr val="lt1"/>
              </a:solidFill>
            </a:endParaRPr>
          </a:p>
        </p:txBody>
      </p:sp>
      <p:pic>
        <p:nvPicPr>
          <p:cNvPr id="106" name="Google Shape;106;p16"/>
          <p:cNvPicPr preferRelativeResize="0"/>
          <p:nvPr/>
        </p:nvPicPr>
        <p:blipFill>
          <a:blip r:embed="rId4">
            <a:alphaModFix/>
          </a:blip>
          <a:stretch>
            <a:fillRect/>
          </a:stretch>
        </p:blipFill>
        <p:spPr>
          <a:xfrm>
            <a:off x="409575" y="4706874"/>
            <a:ext cx="2059140" cy="3088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nvSpPr>
        <p:spPr>
          <a:xfrm>
            <a:off x="260775" y="840750"/>
            <a:ext cx="25503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rgbClr val="41516C"/>
                </a:solidFill>
                <a:latin typeface="Proxima Nova"/>
                <a:ea typeface="Proxima Nova"/>
                <a:cs typeface="Proxima Nova"/>
                <a:sym typeface="Proxima Nova"/>
              </a:rPr>
              <a:t>Current State</a:t>
            </a:r>
            <a:endParaRPr b="1" sz="2200">
              <a:solidFill>
                <a:srgbClr val="41516C"/>
              </a:solidFill>
              <a:latin typeface="Proxima Nova"/>
              <a:ea typeface="Proxima Nova"/>
              <a:cs typeface="Proxima Nova"/>
              <a:sym typeface="Proxima Nova"/>
            </a:endParaRPr>
          </a:p>
        </p:txBody>
      </p:sp>
      <p:sp>
        <p:nvSpPr>
          <p:cNvPr id="112" name="Google Shape;112;p17"/>
          <p:cNvSpPr txBox="1"/>
          <p:nvPr/>
        </p:nvSpPr>
        <p:spPr>
          <a:xfrm>
            <a:off x="187825" y="1346906"/>
            <a:ext cx="4385400" cy="3631800"/>
          </a:xfrm>
          <a:prstGeom prst="rect">
            <a:avLst/>
          </a:prstGeom>
          <a:noFill/>
          <a:ln>
            <a:noFill/>
          </a:ln>
        </p:spPr>
        <p:txBody>
          <a:bodyPr anchorCtr="0" anchor="t" bIns="91425" lIns="91425" spcFirstLastPara="1" rIns="91425" wrap="square" tIns="91425">
            <a:noAutofit/>
          </a:bodyPr>
          <a:lstStyle/>
          <a:p>
            <a:pPr indent="-323850" lvl="0" marL="457200" rtl="0" algn="l">
              <a:lnSpc>
                <a:spcPct val="100000"/>
              </a:lnSpc>
              <a:spcBef>
                <a:spcPts val="0"/>
              </a:spcBef>
              <a:spcAft>
                <a:spcPts val="0"/>
              </a:spcAft>
              <a:buClr>
                <a:srgbClr val="41516C"/>
              </a:buClr>
              <a:buSzPts val="1500"/>
              <a:buFont typeface="Proxima Nova"/>
              <a:buChar char="●"/>
            </a:pPr>
            <a:r>
              <a:rPr b="1" lang="en" sz="1500">
                <a:solidFill>
                  <a:srgbClr val="41516C"/>
                </a:solidFill>
                <a:latin typeface="Proxima Nova"/>
                <a:ea typeface="Proxima Nova"/>
                <a:cs typeface="Proxima Nova"/>
                <a:sym typeface="Proxima Nova"/>
              </a:rPr>
              <a:t>Lack of Coordination</a:t>
            </a:r>
            <a:r>
              <a:rPr lang="en" sz="1500">
                <a:solidFill>
                  <a:srgbClr val="41516C"/>
                </a:solidFill>
                <a:latin typeface="Proxima Nova"/>
                <a:ea typeface="Proxima Nova"/>
                <a:cs typeface="Proxima Nova"/>
                <a:sym typeface="Proxima Nova"/>
              </a:rPr>
              <a:t> - No ability to control timing or sequencing of messages; no data-sharing</a:t>
            </a:r>
            <a:endParaRPr sz="1500">
              <a:solidFill>
                <a:srgbClr val="41516C"/>
              </a:solidFill>
              <a:latin typeface="Proxima Nova"/>
              <a:ea typeface="Proxima Nova"/>
              <a:cs typeface="Proxima Nova"/>
              <a:sym typeface="Proxima Nova"/>
            </a:endParaRPr>
          </a:p>
          <a:p>
            <a:pPr indent="-323850" lvl="0" marL="457200" rtl="0" algn="l">
              <a:lnSpc>
                <a:spcPct val="100000"/>
              </a:lnSpc>
              <a:spcBef>
                <a:spcPts val="0"/>
              </a:spcBef>
              <a:spcAft>
                <a:spcPts val="0"/>
              </a:spcAft>
              <a:buClr>
                <a:srgbClr val="41516C"/>
              </a:buClr>
              <a:buSzPts val="1500"/>
              <a:buFont typeface="Proxima Nova"/>
              <a:buChar char="●"/>
            </a:pPr>
            <a:r>
              <a:rPr b="1" lang="en" sz="1500">
                <a:solidFill>
                  <a:srgbClr val="41516C"/>
                </a:solidFill>
                <a:latin typeface="Proxima Nova"/>
                <a:ea typeface="Proxima Nova"/>
                <a:cs typeface="Proxima Nova"/>
                <a:sym typeface="Proxima Nova"/>
              </a:rPr>
              <a:t>Message Oversaturation</a:t>
            </a:r>
            <a:r>
              <a:rPr lang="en" sz="1500">
                <a:solidFill>
                  <a:srgbClr val="41516C"/>
                </a:solidFill>
                <a:latin typeface="Proxima Nova"/>
                <a:ea typeface="Proxima Nova"/>
                <a:cs typeface="Proxima Nova"/>
                <a:sym typeface="Proxima Nova"/>
              </a:rPr>
              <a:t> - Some audiences are spammed, others neglected</a:t>
            </a:r>
            <a:endParaRPr sz="1500">
              <a:solidFill>
                <a:srgbClr val="41516C"/>
              </a:solidFill>
              <a:latin typeface="Proxima Nova"/>
              <a:ea typeface="Proxima Nova"/>
              <a:cs typeface="Proxima Nova"/>
              <a:sym typeface="Proxima Nova"/>
            </a:endParaRPr>
          </a:p>
          <a:p>
            <a:pPr indent="-323850" lvl="0" marL="457200" rtl="0" algn="l">
              <a:lnSpc>
                <a:spcPct val="100000"/>
              </a:lnSpc>
              <a:spcBef>
                <a:spcPts val="0"/>
              </a:spcBef>
              <a:spcAft>
                <a:spcPts val="0"/>
              </a:spcAft>
              <a:buClr>
                <a:srgbClr val="41516C"/>
              </a:buClr>
              <a:buSzPts val="1500"/>
              <a:buFont typeface="Proxima Nova"/>
              <a:buChar char="●"/>
            </a:pPr>
            <a:r>
              <a:rPr b="1" lang="en" sz="1500">
                <a:solidFill>
                  <a:srgbClr val="41516C"/>
                </a:solidFill>
                <a:latin typeface="Proxima Nova"/>
                <a:ea typeface="Proxima Nova"/>
                <a:cs typeface="Proxima Nova"/>
                <a:sym typeface="Proxima Nova"/>
              </a:rPr>
              <a:t>Disaggregated Data - </a:t>
            </a:r>
            <a:r>
              <a:rPr lang="en" sz="1500">
                <a:solidFill>
                  <a:srgbClr val="41516C"/>
                </a:solidFill>
                <a:latin typeface="Proxima Nova"/>
                <a:ea typeface="Proxima Nova"/>
                <a:cs typeface="Proxima Nova"/>
                <a:sym typeface="Proxima Nova"/>
              </a:rPr>
              <a:t>Pockets of data wealth coupled with vast data deserts</a:t>
            </a:r>
            <a:endParaRPr sz="1500">
              <a:solidFill>
                <a:srgbClr val="41516C"/>
              </a:solidFill>
              <a:latin typeface="Proxima Nova"/>
              <a:ea typeface="Proxima Nova"/>
              <a:cs typeface="Proxima Nova"/>
              <a:sym typeface="Proxima Nova"/>
            </a:endParaRPr>
          </a:p>
          <a:p>
            <a:pPr indent="-323850" lvl="0" marL="457200" rtl="0" algn="l">
              <a:lnSpc>
                <a:spcPct val="100000"/>
              </a:lnSpc>
              <a:spcBef>
                <a:spcPts val="0"/>
              </a:spcBef>
              <a:spcAft>
                <a:spcPts val="0"/>
              </a:spcAft>
              <a:buClr>
                <a:srgbClr val="41516C"/>
              </a:buClr>
              <a:buSzPts val="1500"/>
              <a:buFont typeface="Proxima Nova"/>
              <a:buChar char="●"/>
            </a:pPr>
            <a:r>
              <a:rPr b="1" lang="en" sz="1500">
                <a:solidFill>
                  <a:srgbClr val="41516C"/>
                </a:solidFill>
                <a:latin typeface="Proxima Nova"/>
                <a:ea typeface="Proxima Nova"/>
                <a:cs typeface="Proxima Nova"/>
                <a:sym typeface="Proxima Nova"/>
              </a:rPr>
              <a:t>Inadequate</a:t>
            </a:r>
            <a:r>
              <a:rPr b="1" lang="en" sz="1500">
                <a:solidFill>
                  <a:srgbClr val="41516C"/>
                </a:solidFill>
                <a:latin typeface="Proxima Nova"/>
                <a:ea typeface="Proxima Nova"/>
                <a:cs typeface="Proxima Nova"/>
                <a:sym typeface="Proxima Nova"/>
              </a:rPr>
              <a:t> Software</a:t>
            </a:r>
            <a:r>
              <a:rPr lang="en" sz="1500">
                <a:solidFill>
                  <a:srgbClr val="41516C"/>
                </a:solidFill>
                <a:latin typeface="Proxima Nova"/>
                <a:ea typeface="Proxima Nova"/>
                <a:cs typeface="Proxima Nova"/>
                <a:sym typeface="Proxima Nova"/>
              </a:rPr>
              <a:t> - </a:t>
            </a:r>
            <a:r>
              <a:rPr lang="en" sz="1500">
                <a:solidFill>
                  <a:srgbClr val="41516C"/>
                </a:solidFill>
                <a:latin typeface="Proxima Nova"/>
                <a:ea typeface="Proxima Nova"/>
                <a:cs typeface="Proxima Nova"/>
                <a:sym typeface="Proxima Nova"/>
              </a:rPr>
              <a:t>Multiple solutions, most of them inadequate</a:t>
            </a:r>
            <a:r>
              <a:rPr lang="en" sz="1500">
                <a:solidFill>
                  <a:srgbClr val="41516C"/>
                </a:solidFill>
                <a:latin typeface="Proxima Nova"/>
                <a:ea typeface="Proxima Nova"/>
                <a:cs typeface="Proxima Nova"/>
                <a:sym typeface="Proxima Nova"/>
              </a:rPr>
              <a:t>, none serving University as a whole</a:t>
            </a:r>
            <a:endParaRPr sz="1500">
              <a:solidFill>
                <a:srgbClr val="41516C"/>
              </a:solidFill>
              <a:latin typeface="Proxima Nova"/>
              <a:ea typeface="Proxima Nova"/>
              <a:cs typeface="Proxima Nova"/>
              <a:sym typeface="Proxima Nova"/>
            </a:endParaRPr>
          </a:p>
          <a:p>
            <a:pPr indent="-323850" lvl="0" marL="457200" rtl="0" algn="l">
              <a:lnSpc>
                <a:spcPct val="100000"/>
              </a:lnSpc>
              <a:spcBef>
                <a:spcPts val="0"/>
              </a:spcBef>
              <a:spcAft>
                <a:spcPts val="0"/>
              </a:spcAft>
              <a:buClr>
                <a:srgbClr val="41516C"/>
              </a:buClr>
              <a:buSzPts val="1500"/>
              <a:buFont typeface="Proxima Nova"/>
              <a:buChar char="●"/>
            </a:pPr>
            <a:r>
              <a:rPr b="1" lang="en" sz="1500">
                <a:solidFill>
                  <a:srgbClr val="41516C"/>
                </a:solidFill>
                <a:latin typeface="Proxima Nova"/>
                <a:ea typeface="Proxima Nova"/>
                <a:cs typeface="Proxima Nova"/>
                <a:sym typeface="Proxima Nova"/>
              </a:rPr>
              <a:t>Vulnerable During a Crisis</a:t>
            </a:r>
            <a:r>
              <a:rPr lang="en" sz="1500">
                <a:solidFill>
                  <a:srgbClr val="41516C"/>
                </a:solidFill>
                <a:latin typeface="Proxima Nova"/>
                <a:ea typeface="Proxima Nova"/>
                <a:cs typeface="Proxima Nova"/>
                <a:sym typeface="Proxima Nova"/>
              </a:rPr>
              <a:t> - Lack of agility in emergencies leaves us open to communication failure</a:t>
            </a:r>
            <a:endParaRPr sz="1500">
              <a:solidFill>
                <a:srgbClr val="41516C"/>
              </a:solidFill>
              <a:latin typeface="Proxima Nova"/>
              <a:ea typeface="Proxima Nova"/>
              <a:cs typeface="Proxima Nova"/>
              <a:sym typeface="Proxima Nova"/>
            </a:endParaRPr>
          </a:p>
        </p:txBody>
      </p:sp>
      <p:cxnSp>
        <p:nvCxnSpPr>
          <p:cNvPr id="113" name="Google Shape;113;p17"/>
          <p:cNvCxnSpPr/>
          <p:nvPr/>
        </p:nvCxnSpPr>
        <p:spPr>
          <a:xfrm>
            <a:off x="4560700" y="1071325"/>
            <a:ext cx="12600" cy="3764700"/>
          </a:xfrm>
          <a:prstGeom prst="straightConnector1">
            <a:avLst/>
          </a:prstGeom>
          <a:noFill/>
          <a:ln cap="flat" cmpd="sng" w="9525">
            <a:solidFill>
              <a:srgbClr val="434343"/>
            </a:solidFill>
            <a:prstDash val="solid"/>
            <a:round/>
            <a:headEnd len="med" w="med" type="none"/>
            <a:tailEnd len="med" w="med" type="none"/>
          </a:ln>
        </p:spPr>
      </p:cxnSp>
      <p:sp>
        <p:nvSpPr>
          <p:cNvPr id="114" name="Google Shape;114;p17"/>
          <p:cNvSpPr txBox="1"/>
          <p:nvPr/>
        </p:nvSpPr>
        <p:spPr>
          <a:xfrm>
            <a:off x="4662775" y="1346906"/>
            <a:ext cx="4283400" cy="4006800"/>
          </a:xfrm>
          <a:prstGeom prst="rect">
            <a:avLst/>
          </a:prstGeom>
          <a:noFill/>
          <a:ln>
            <a:noFill/>
          </a:ln>
        </p:spPr>
        <p:txBody>
          <a:bodyPr anchorCtr="0" anchor="t" bIns="91425" lIns="91425" spcFirstLastPara="1" rIns="91425" wrap="square" tIns="91425">
            <a:noAutofit/>
          </a:bodyPr>
          <a:lstStyle/>
          <a:p>
            <a:pPr indent="-323850" lvl="0" marL="457200" rtl="0" algn="l">
              <a:lnSpc>
                <a:spcPct val="100000"/>
              </a:lnSpc>
              <a:spcBef>
                <a:spcPts val="0"/>
              </a:spcBef>
              <a:spcAft>
                <a:spcPts val="0"/>
              </a:spcAft>
              <a:buClr>
                <a:srgbClr val="41516C"/>
              </a:buClr>
              <a:buSzPts val="1500"/>
              <a:buFont typeface="Proxima Nova"/>
              <a:buChar char="●"/>
            </a:pPr>
            <a:r>
              <a:rPr b="1" lang="en" sz="1500">
                <a:solidFill>
                  <a:srgbClr val="41516C"/>
                </a:solidFill>
                <a:latin typeface="Proxima Nova"/>
                <a:ea typeface="Proxima Nova"/>
                <a:cs typeface="Proxima Nova"/>
                <a:sym typeface="Proxima Nova"/>
              </a:rPr>
              <a:t>Negative Audience Experience</a:t>
            </a:r>
            <a:r>
              <a:rPr lang="en" sz="1500">
                <a:solidFill>
                  <a:srgbClr val="41516C"/>
                </a:solidFill>
                <a:latin typeface="Proxima Nova"/>
                <a:ea typeface="Proxima Nova"/>
                <a:cs typeface="Proxima Nova"/>
                <a:sym typeface="Proxima Nova"/>
              </a:rPr>
              <a:t> - Leads to decreased engagement; missed research funding opportunities</a:t>
            </a:r>
            <a:endParaRPr sz="1500">
              <a:solidFill>
                <a:srgbClr val="41516C"/>
              </a:solidFill>
              <a:latin typeface="Proxima Nova"/>
              <a:ea typeface="Proxima Nova"/>
              <a:cs typeface="Proxima Nova"/>
              <a:sym typeface="Proxima Nova"/>
            </a:endParaRPr>
          </a:p>
          <a:p>
            <a:pPr indent="-323850" lvl="0" marL="457200" rtl="0" algn="l">
              <a:lnSpc>
                <a:spcPct val="100000"/>
              </a:lnSpc>
              <a:spcBef>
                <a:spcPts val="0"/>
              </a:spcBef>
              <a:spcAft>
                <a:spcPts val="0"/>
              </a:spcAft>
              <a:buClr>
                <a:srgbClr val="41516C"/>
              </a:buClr>
              <a:buSzPts val="1500"/>
              <a:buFont typeface="Proxima Nova"/>
              <a:buChar char="●"/>
            </a:pPr>
            <a:r>
              <a:rPr b="1" lang="en" sz="1500">
                <a:solidFill>
                  <a:srgbClr val="41516C"/>
                </a:solidFill>
                <a:latin typeface="Proxima Nova"/>
                <a:ea typeface="Proxima Nova"/>
                <a:cs typeface="Proxima Nova"/>
                <a:sym typeface="Proxima Nova"/>
              </a:rPr>
              <a:t>Confusion in Crisis Communications</a:t>
            </a:r>
            <a:r>
              <a:rPr lang="en" sz="1500">
                <a:solidFill>
                  <a:srgbClr val="41516C"/>
                </a:solidFill>
                <a:latin typeface="Proxima Nova"/>
                <a:ea typeface="Proxima Nova"/>
                <a:cs typeface="Proxima Nova"/>
                <a:sym typeface="Proxima Nova"/>
              </a:rPr>
              <a:t> - Mixed, uncoordinated messaging; duplication of effort; poor timing</a:t>
            </a:r>
            <a:endParaRPr sz="1500">
              <a:solidFill>
                <a:srgbClr val="41516C"/>
              </a:solidFill>
              <a:latin typeface="Proxima Nova"/>
              <a:ea typeface="Proxima Nova"/>
              <a:cs typeface="Proxima Nova"/>
              <a:sym typeface="Proxima Nova"/>
            </a:endParaRPr>
          </a:p>
          <a:p>
            <a:pPr indent="-323850" lvl="0" marL="457200" rtl="0" algn="l">
              <a:lnSpc>
                <a:spcPct val="100000"/>
              </a:lnSpc>
              <a:spcBef>
                <a:spcPts val="0"/>
              </a:spcBef>
              <a:spcAft>
                <a:spcPts val="0"/>
              </a:spcAft>
              <a:buClr>
                <a:srgbClr val="41516C"/>
              </a:buClr>
              <a:buSzPts val="1500"/>
              <a:buFont typeface="Proxima Nova"/>
              <a:buChar char="●"/>
            </a:pPr>
            <a:r>
              <a:rPr b="1" lang="en" sz="1500">
                <a:solidFill>
                  <a:srgbClr val="41516C"/>
                </a:solidFill>
                <a:latin typeface="Proxima Nova"/>
                <a:ea typeface="Proxima Nova"/>
                <a:cs typeface="Proxima Nova"/>
                <a:sym typeface="Proxima Nova"/>
              </a:rPr>
              <a:t>Legal Implications</a:t>
            </a:r>
            <a:r>
              <a:rPr lang="en" sz="1500">
                <a:solidFill>
                  <a:srgbClr val="41516C"/>
                </a:solidFill>
                <a:latin typeface="Proxima Nova"/>
                <a:ea typeface="Proxima Nova"/>
                <a:cs typeface="Proxima Nova"/>
                <a:sym typeface="Proxima Nova"/>
              </a:rPr>
              <a:t> - Inconsistent compliance with CAN-SPAM, GDPR, CCPA, etc., in collecting user data</a:t>
            </a:r>
            <a:endParaRPr sz="1500">
              <a:solidFill>
                <a:srgbClr val="41516C"/>
              </a:solidFill>
              <a:latin typeface="Proxima Nova"/>
              <a:ea typeface="Proxima Nova"/>
              <a:cs typeface="Proxima Nova"/>
              <a:sym typeface="Proxima Nova"/>
            </a:endParaRPr>
          </a:p>
          <a:p>
            <a:pPr indent="-323850" lvl="0" marL="457200" rtl="0" algn="l">
              <a:lnSpc>
                <a:spcPct val="100000"/>
              </a:lnSpc>
              <a:spcBef>
                <a:spcPts val="0"/>
              </a:spcBef>
              <a:spcAft>
                <a:spcPts val="0"/>
              </a:spcAft>
              <a:buClr>
                <a:srgbClr val="41516C"/>
              </a:buClr>
              <a:buSzPts val="1500"/>
              <a:buFont typeface="Proxima Nova"/>
              <a:buChar char="●"/>
            </a:pPr>
            <a:r>
              <a:rPr b="1" lang="en" sz="1500">
                <a:solidFill>
                  <a:srgbClr val="41516C"/>
                </a:solidFill>
                <a:latin typeface="Proxima Nova"/>
                <a:ea typeface="Proxima Nova"/>
                <a:cs typeface="Proxima Nova"/>
                <a:sym typeface="Proxima Nova"/>
              </a:rPr>
              <a:t>Unsustainable</a:t>
            </a:r>
            <a:r>
              <a:rPr lang="en" sz="1500">
                <a:solidFill>
                  <a:srgbClr val="41516C"/>
                </a:solidFill>
                <a:latin typeface="Proxima Nova"/>
                <a:ea typeface="Proxima Nova"/>
                <a:cs typeface="Proxima Nova"/>
                <a:sym typeface="Proxima Nova"/>
              </a:rPr>
              <a:t> - Columbia can’t continue to stand up multiple redundant or inadequate systems in isolation, paying implementation costs for the same work for each installation</a:t>
            </a:r>
            <a:endParaRPr sz="1500">
              <a:solidFill>
                <a:srgbClr val="41516C"/>
              </a:solidFill>
              <a:latin typeface="Proxima Nova"/>
              <a:ea typeface="Proxima Nova"/>
              <a:cs typeface="Proxima Nova"/>
              <a:sym typeface="Proxima Nova"/>
            </a:endParaRPr>
          </a:p>
        </p:txBody>
      </p:sp>
      <p:sp>
        <p:nvSpPr>
          <p:cNvPr id="115" name="Google Shape;115;p17"/>
          <p:cNvSpPr txBox="1"/>
          <p:nvPr/>
        </p:nvSpPr>
        <p:spPr>
          <a:xfrm>
            <a:off x="4765325" y="840750"/>
            <a:ext cx="29094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rgbClr val="41516C"/>
                </a:solidFill>
                <a:latin typeface="Proxima Nova"/>
                <a:ea typeface="Proxima Nova"/>
                <a:cs typeface="Proxima Nova"/>
                <a:sym typeface="Proxima Nova"/>
              </a:rPr>
              <a:t>Negative Effects</a:t>
            </a:r>
            <a:endParaRPr b="1" sz="2200">
              <a:solidFill>
                <a:srgbClr val="41516C"/>
              </a:solidFill>
              <a:latin typeface="Proxima Nova"/>
              <a:ea typeface="Proxima Nova"/>
              <a:cs typeface="Proxima Nova"/>
              <a:sym typeface="Proxima Nova"/>
            </a:endParaRPr>
          </a:p>
        </p:txBody>
      </p:sp>
      <p:sp>
        <p:nvSpPr>
          <p:cNvPr id="116" name="Google Shape;116;p17"/>
          <p:cNvSpPr txBox="1"/>
          <p:nvPr>
            <p:ph type="title"/>
          </p:nvPr>
        </p:nvSpPr>
        <p:spPr>
          <a:xfrm>
            <a:off x="0" y="0"/>
            <a:ext cx="9144000" cy="886200"/>
          </a:xfrm>
          <a:prstGeom prst="rect">
            <a:avLst/>
          </a:prstGeom>
          <a:solidFill>
            <a:srgbClr val="2C6BAC"/>
          </a:solidFill>
        </p:spPr>
        <p:txBody>
          <a:bodyPr anchorCtr="0" anchor="t" bIns="274300" lIns="91425" spcFirstLastPara="1" rIns="91425" wrap="square" tIns="274300">
            <a:noAutofit/>
          </a:bodyPr>
          <a:lstStyle/>
          <a:p>
            <a:pPr indent="0" lvl="0" marL="274320" marR="274320" rtl="0" algn="l">
              <a:spcBef>
                <a:spcPts val="0"/>
              </a:spcBef>
              <a:spcAft>
                <a:spcPts val="0"/>
              </a:spcAft>
              <a:buNone/>
            </a:pPr>
            <a:r>
              <a:rPr lang="en">
                <a:solidFill>
                  <a:schemeClr val="lt1"/>
                </a:solidFill>
              </a:rPr>
              <a:t>Why We Need Marketing Cloud</a:t>
            </a:r>
            <a:endParaRPr>
              <a:solidFill>
                <a:schemeClr val="lt1"/>
              </a:solidFill>
            </a:endParaRPr>
          </a:p>
        </p:txBody>
      </p:sp>
      <p:pic>
        <p:nvPicPr>
          <p:cNvPr id="117" name="Google Shape;117;p17"/>
          <p:cNvPicPr preferRelativeResize="0"/>
          <p:nvPr/>
        </p:nvPicPr>
        <p:blipFill>
          <a:blip r:embed="rId3">
            <a:alphaModFix/>
          </a:blip>
          <a:stretch>
            <a:fillRect/>
          </a:stretch>
        </p:blipFill>
        <p:spPr>
          <a:xfrm>
            <a:off x="409575" y="4706874"/>
            <a:ext cx="2059140" cy="3088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8"/>
          <p:cNvSpPr txBox="1"/>
          <p:nvPr>
            <p:ph idx="1" type="body"/>
          </p:nvPr>
        </p:nvSpPr>
        <p:spPr>
          <a:xfrm>
            <a:off x="208700" y="985200"/>
            <a:ext cx="8520600" cy="37092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a:t>Email internal and external subscribers en masse</a:t>
            </a:r>
            <a:endParaRPr/>
          </a:p>
          <a:p>
            <a:pPr indent="-342900" lvl="0" marL="457200" rtl="0" algn="l">
              <a:lnSpc>
                <a:spcPct val="150000"/>
              </a:lnSpc>
              <a:spcBef>
                <a:spcPts val="0"/>
              </a:spcBef>
              <a:spcAft>
                <a:spcPts val="0"/>
              </a:spcAft>
              <a:buSzPts val="1800"/>
              <a:buChar char="●"/>
            </a:pPr>
            <a:r>
              <a:rPr lang="en"/>
              <a:t>Integrate with Universitywide technology platforms</a:t>
            </a:r>
            <a:endParaRPr/>
          </a:p>
          <a:p>
            <a:pPr indent="-342900" lvl="0" marL="457200" rtl="0" algn="l">
              <a:lnSpc>
                <a:spcPct val="150000"/>
              </a:lnSpc>
              <a:spcBef>
                <a:spcPts val="0"/>
              </a:spcBef>
              <a:spcAft>
                <a:spcPts val="0"/>
              </a:spcAft>
              <a:buSzPts val="1800"/>
              <a:buChar char="●"/>
            </a:pPr>
            <a:r>
              <a:rPr lang="en"/>
              <a:t>Create personalized experiences for audiences </a:t>
            </a:r>
            <a:endParaRPr/>
          </a:p>
          <a:p>
            <a:pPr indent="-342900" lvl="0" marL="457200" rtl="0" algn="l">
              <a:lnSpc>
                <a:spcPct val="150000"/>
              </a:lnSpc>
              <a:spcBef>
                <a:spcPts val="0"/>
              </a:spcBef>
              <a:spcAft>
                <a:spcPts val="0"/>
              </a:spcAft>
              <a:buSzPts val="1800"/>
              <a:buChar char="●"/>
            </a:pPr>
            <a:r>
              <a:rPr lang="en"/>
              <a:t>Customize data capture, aggregation, and reporting</a:t>
            </a:r>
            <a:endParaRPr/>
          </a:p>
          <a:p>
            <a:pPr indent="-342900" lvl="0" marL="457200" rtl="0" algn="l">
              <a:lnSpc>
                <a:spcPct val="150000"/>
              </a:lnSpc>
              <a:spcBef>
                <a:spcPts val="0"/>
              </a:spcBef>
              <a:spcAft>
                <a:spcPts val="0"/>
              </a:spcAft>
              <a:buSzPts val="1800"/>
              <a:buChar char="●"/>
            </a:pPr>
            <a:r>
              <a:rPr lang="en"/>
              <a:t>Share audience data across all University accounts</a:t>
            </a:r>
            <a:endParaRPr/>
          </a:p>
          <a:p>
            <a:pPr indent="-342900" lvl="0" marL="457200" rtl="0" algn="l">
              <a:lnSpc>
                <a:spcPct val="150000"/>
              </a:lnSpc>
              <a:spcBef>
                <a:spcPts val="0"/>
              </a:spcBef>
              <a:spcAft>
                <a:spcPts val="0"/>
              </a:spcAft>
              <a:buSzPts val="1800"/>
              <a:buChar char="●"/>
            </a:pPr>
            <a:r>
              <a:rPr lang="en"/>
              <a:t>Provide enhanced features and services for all users</a:t>
            </a:r>
            <a:endParaRPr/>
          </a:p>
          <a:p>
            <a:pPr indent="-342900" lvl="0" marL="457200" rtl="0" algn="l">
              <a:lnSpc>
                <a:spcPct val="150000"/>
              </a:lnSpc>
              <a:spcBef>
                <a:spcPts val="0"/>
              </a:spcBef>
              <a:spcAft>
                <a:spcPts val="0"/>
              </a:spcAft>
              <a:buSzPts val="1800"/>
              <a:buChar char="●"/>
            </a:pPr>
            <a:r>
              <a:rPr lang="en"/>
              <a:t>Build internal data and communications expertise to share</a:t>
            </a:r>
            <a:endParaRPr/>
          </a:p>
          <a:p>
            <a:pPr indent="-342900" lvl="0" marL="457200" rtl="0" algn="l">
              <a:lnSpc>
                <a:spcPct val="150000"/>
              </a:lnSpc>
              <a:spcBef>
                <a:spcPts val="0"/>
              </a:spcBef>
              <a:spcAft>
                <a:spcPts val="0"/>
              </a:spcAft>
              <a:buSzPts val="1800"/>
              <a:buChar char="●"/>
            </a:pPr>
            <a:r>
              <a:rPr lang="en"/>
              <a:t>Coordinate and pause, when necessary, participants’ communications</a:t>
            </a:r>
            <a:endParaRPr/>
          </a:p>
        </p:txBody>
      </p:sp>
      <p:sp>
        <p:nvSpPr>
          <p:cNvPr id="123" name="Google Shape;123;p18"/>
          <p:cNvSpPr txBox="1"/>
          <p:nvPr>
            <p:ph type="title"/>
          </p:nvPr>
        </p:nvSpPr>
        <p:spPr>
          <a:xfrm>
            <a:off x="0" y="0"/>
            <a:ext cx="9144000" cy="886200"/>
          </a:xfrm>
          <a:prstGeom prst="rect">
            <a:avLst/>
          </a:prstGeom>
          <a:solidFill>
            <a:srgbClr val="2C6BAC"/>
          </a:solidFill>
        </p:spPr>
        <p:txBody>
          <a:bodyPr anchorCtr="0" anchor="t" bIns="274300" lIns="91425" spcFirstLastPara="1" rIns="91425" wrap="square" tIns="274300">
            <a:noAutofit/>
          </a:bodyPr>
          <a:lstStyle/>
          <a:p>
            <a:pPr indent="0" lvl="0" marL="274320" marR="274320" rtl="0" algn="l">
              <a:spcBef>
                <a:spcPts val="0"/>
              </a:spcBef>
              <a:spcAft>
                <a:spcPts val="0"/>
              </a:spcAft>
              <a:buNone/>
            </a:pPr>
            <a:r>
              <a:rPr lang="en">
                <a:solidFill>
                  <a:schemeClr val="lt1"/>
                </a:solidFill>
              </a:rPr>
              <a:t>What We Gain With Data-sharing</a:t>
            </a:r>
            <a:endParaRPr>
              <a:solidFill>
                <a:schemeClr val="lt1"/>
              </a:solidFill>
            </a:endParaRPr>
          </a:p>
        </p:txBody>
      </p:sp>
      <p:pic>
        <p:nvPicPr>
          <p:cNvPr id="124" name="Google Shape;124;p18"/>
          <p:cNvPicPr preferRelativeResize="0"/>
          <p:nvPr/>
        </p:nvPicPr>
        <p:blipFill>
          <a:blip r:embed="rId3">
            <a:alphaModFix/>
          </a:blip>
          <a:stretch>
            <a:fillRect/>
          </a:stretch>
        </p:blipFill>
        <p:spPr>
          <a:xfrm>
            <a:off x="409575" y="4706874"/>
            <a:ext cx="2059140" cy="3088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9"/>
          <p:cNvSpPr txBox="1"/>
          <p:nvPr>
            <p:ph idx="1" type="body"/>
          </p:nvPr>
        </p:nvSpPr>
        <p:spPr>
          <a:xfrm>
            <a:off x="473156" y="2932038"/>
            <a:ext cx="2168700" cy="1688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An agreed-upon set of policies and rules will lie at the heart of this collaboration.</a:t>
            </a:r>
            <a:endParaRPr/>
          </a:p>
        </p:txBody>
      </p:sp>
      <p:pic>
        <p:nvPicPr>
          <p:cNvPr id="130" name="Google Shape;130;p19"/>
          <p:cNvPicPr preferRelativeResize="0"/>
          <p:nvPr/>
        </p:nvPicPr>
        <p:blipFill rotWithShape="1">
          <a:blip r:embed="rId3">
            <a:alphaModFix/>
          </a:blip>
          <a:srcRect b="13019" l="13567" r="10806" t="13130"/>
          <a:stretch/>
        </p:blipFill>
        <p:spPr>
          <a:xfrm>
            <a:off x="3386911" y="1021538"/>
            <a:ext cx="1933790" cy="1842064"/>
          </a:xfrm>
          <a:prstGeom prst="rect">
            <a:avLst/>
          </a:prstGeom>
          <a:noFill/>
          <a:ln>
            <a:noFill/>
          </a:ln>
        </p:spPr>
      </p:pic>
      <p:pic>
        <p:nvPicPr>
          <p:cNvPr id="131" name="Google Shape;131;p19"/>
          <p:cNvPicPr preferRelativeResize="0"/>
          <p:nvPr/>
        </p:nvPicPr>
        <p:blipFill rotWithShape="1">
          <a:blip r:embed="rId4">
            <a:alphaModFix/>
          </a:blip>
          <a:srcRect b="14080" l="18638" r="15219" t="10821"/>
          <a:stretch/>
        </p:blipFill>
        <p:spPr>
          <a:xfrm>
            <a:off x="6572438" y="1021538"/>
            <a:ext cx="1667793" cy="1846750"/>
          </a:xfrm>
          <a:prstGeom prst="rect">
            <a:avLst/>
          </a:prstGeom>
          <a:noFill/>
          <a:ln>
            <a:noFill/>
          </a:ln>
        </p:spPr>
      </p:pic>
      <p:pic>
        <p:nvPicPr>
          <p:cNvPr id="132" name="Google Shape;132;p19"/>
          <p:cNvPicPr preferRelativeResize="0"/>
          <p:nvPr/>
        </p:nvPicPr>
        <p:blipFill rotWithShape="1">
          <a:blip r:embed="rId5">
            <a:alphaModFix/>
          </a:blip>
          <a:srcRect b="18584" l="15445" r="18967" t="14057"/>
          <a:stretch/>
        </p:blipFill>
        <p:spPr>
          <a:xfrm>
            <a:off x="473156" y="1021538"/>
            <a:ext cx="1580194" cy="1846749"/>
          </a:xfrm>
          <a:prstGeom prst="rect">
            <a:avLst/>
          </a:prstGeom>
          <a:noFill/>
          <a:ln>
            <a:noFill/>
          </a:ln>
        </p:spPr>
      </p:pic>
      <p:sp>
        <p:nvSpPr>
          <p:cNvPr id="133" name="Google Shape;133;p19"/>
          <p:cNvSpPr txBox="1"/>
          <p:nvPr>
            <p:ph idx="1" type="body"/>
          </p:nvPr>
        </p:nvSpPr>
        <p:spPr>
          <a:xfrm>
            <a:off x="3066731" y="2932038"/>
            <a:ext cx="2806800" cy="1688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A governance committee of representatives from central administration and participating teams will enforce the policies.</a:t>
            </a:r>
            <a:endParaRPr/>
          </a:p>
        </p:txBody>
      </p:sp>
      <p:sp>
        <p:nvSpPr>
          <p:cNvPr id="134" name="Google Shape;134;p19"/>
          <p:cNvSpPr txBox="1"/>
          <p:nvPr>
            <p:ph idx="1" type="body"/>
          </p:nvPr>
        </p:nvSpPr>
        <p:spPr>
          <a:xfrm>
            <a:off x="6301481" y="2932038"/>
            <a:ext cx="2806800" cy="1688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Regular meetings and reports will help streamline operational decisions and deal with outlier situations.</a:t>
            </a:r>
            <a:endParaRPr/>
          </a:p>
        </p:txBody>
      </p:sp>
      <p:sp>
        <p:nvSpPr>
          <p:cNvPr id="135" name="Google Shape;135;p19"/>
          <p:cNvSpPr txBox="1"/>
          <p:nvPr>
            <p:ph type="title"/>
          </p:nvPr>
        </p:nvSpPr>
        <p:spPr>
          <a:xfrm>
            <a:off x="0" y="0"/>
            <a:ext cx="9144000" cy="886200"/>
          </a:xfrm>
          <a:prstGeom prst="rect">
            <a:avLst/>
          </a:prstGeom>
          <a:solidFill>
            <a:srgbClr val="2C6BAC"/>
          </a:solidFill>
        </p:spPr>
        <p:txBody>
          <a:bodyPr anchorCtr="0" anchor="t" bIns="274300" lIns="91425" spcFirstLastPara="1" rIns="91425" wrap="square" tIns="274300">
            <a:noAutofit/>
          </a:bodyPr>
          <a:lstStyle/>
          <a:p>
            <a:pPr indent="0" lvl="0" marL="274320" marR="274320" rtl="0" algn="l">
              <a:spcBef>
                <a:spcPts val="0"/>
              </a:spcBef>
              <a:spcAft>
                <a:spcPts val="0"/>
              </a:spcAft>
              <a:buNone/>
            </a:pPr>
            <a:r>
              <a:rPr lang="en">
                <a:solidFill>
                  <a:schemeClr val="lt1"/>
                </a:solidFill>
              </a:rPr>
              <a:t>Governance</a:t>
            </a:r>
            <a:endParaRPr>
              <a:solidFill>
                <a:schemeClr val="lt1"/>
              </a:solidFill>
            </a:endParaRPr>
          </a:p>
        </p:txBody>
      </p:sp>
      <p:pic>
        <p:nvPicPr>
          <p:cNvPr id="136" name="Google Shape;136;p19"/>
          <p:cNvPicPr preferRelativeResize="0"/>
          <p:nvPr/>
        </p:nvPicPr>
        <p:blipFill>
          <a:blip r:embed="rId6">
            <a:alphaModFix/>
          </a:blip>
          <a:stretch>
            <a:fillRect/>
          </a:stretch>
        </p:blipFill>
        <p:spPr>
          <a:xfrm>
            <a:off x="409575" y="4706874"/>
            <a:ext cx="2059140" cy="3088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pic>
        <p:nvPicPr>
          <p:cNvPr id="141" name="Google Shape;141;p20"/>
          <p:cNvPicPr preferRelativeResize="0"/>
          <p:nvPr/>
        </p:nvPicPr>
        <p:blipFill rotWithShape="1">
          <a:blip r:embed="rId3">
            <a:alphaModFix/>
          </a:blip>
          <a:srcRect b="15402" l="2562" r="13972" t="5490"/>
          <a:stretch/>
        </p:blipFill>
        <p:spPr>
          <a:xfrm>
            <a:off x="1441775" y="876200"/>
            <a:ext cx="6417475" cy="3798900"/>
          </a:xfrm>
          <a:prstGeom prst="rect">
            <a:avLst/>
          </a:prstGeom>
          <a:noFill/>
          <a:ln>
            <a:noFill/>
          </a:ln>
        </p:spPr>
      </p:pic>
      <p:sp>
        <p:nvSpPr>
          <p:cNvPr id="142" name="Google Shape;142;p20"/>
          <p:cNvSpPr txBox="1"/>
          <p:nvPr>
            <p:ph type="title"/>
          </p:nvPr>
        </p:nvSpPr>
        <p:spPr>
          <a:xfrm>
            <a:off x="0" y="0"/>
            <a:ext cx="9144000" cy="886200"/>
          </a:xfrm>
          <a:prstGeom prst="rect">
            <a:avLst/>
          </a:prstGeom>
          <a:solidFill>
            <a:srgbClr val="2C6BAC"/>
          </a:solidFill>
        </p:spPr>
        <p:txBody>
          <a:bodyPr anchorCtr="0" anchor="t" bIns="274300" lIns="91425" spcFirstLastPara="1" rIns="91425" wrap="square" tIns="274300">
            <a:noAutofit/>
          </a:bodyPr>
          <a:lstStyle/>
          <a:p>
            <a:pPr indent="0" lvl="0" marL="274320" marR="274320" rtl="0" algn="l">
              <a:spcBef>
                <a:spcPts val="0"/>
              </a:spcBef>
              <a:spcAft>
                <a:spcPts val="0"/>
              </a:spcAft>
              <a:buNone/>
            </a:pPr>
            <a:r>
              <a:rPr lang="en">
                <a:solidFill>
                  <a:schemeClr val="lt1"/>
                </a:solidFill>
              </a:rPr>
              <a:t>Data Model</a:t>
            </a:r>
            <a:endParaRPr>
              <a:solidFill>
                <a:schemeClr val="lt1"/>
              </a:solidFill>
            </a:endParaRPr>
          </a:p>
        </p:txBody>
      </p:sp>
      <p:pic>
        <p:nvPicPr>
          <p:cNvPr id="143" name="Google Shape;143;p20"/>
          <p:cNvPicPr preferRelativeResize="0"/>
          <p:nvPr/>
        </p:nvPicPr>
        <p:blipFill>
          <a:blip r:embed="rId4">
            <a:alphaModFix/>
          </a:blip>
          <a:stretch>
            <a:fillRect/>
          </a:stretch>
        </p:blipFill>
        <p:spPr>
          <a:xfrm>
            <a:off x="409575" y="4706874"/>
            <a:ext cx="2059140" cy="3088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pic>
        <p:nvPicPr>
          <p:cNvPr id="148" name="Google Shape;148;p21"/>
          <p:cNvPicPr preferRelativeResize="0"/>
          <p:nvPr/>
        </p:nvPicPr>
        <p:blipFill>
          <a:blip r:embed="rId3">
            <a:alphaModFix/>
          </a:blip>
          <a:stretch>
            <a:fillRect/>
          </a:stretch>
        </p:blipFill>
        <p:spPr>
          <a:xfrm>
            <a:off x="1485900" y="968550"/>
            <a:ext cx="6172200" cy="3857625"/>
          </a:xfrm>
          <a:prstGeom prst="rect">
            <a:avLst/>
          </a:prstGeom>
          <a:noFill/>
          <a:ln>
            <a:noFill/>
          </a:ln>
        </p:spPr>
      </p:pic>
      <p:sp>
        <p:nvSpPr>
          <p:cNvPr id="149" name="Google Shape;149;p21"/>
          <p:cNvSpPr txBox="1"/>
          <p:nvPr>
            <p:ph type="title"/>
          </p:nvPr>
        </p:nvSpPr>
        <p:spPr>
          <a:xfrm>
            <a:off x="0" y="0"/>
            <a:ext cx="9144000" cy="886200"/>
          </a:xfrm>
          <a:prstGeom prst="rect">
            <a:avLst/>
          </a:prstGeom>
          <a:solidFill>
            <a:srgbClr val="2C6BAC"/>
          </a:solidFill>
        </p:spPr>
        <p:txBody>
          <a:bodyPr anchorCtr="0" anchor="t" bIns="274300" lIns="91425" spcFirstLastPara="1" rIns="91425" wrap="square" tIns="274300">
            <a:noAutofit/>
          </a:bodyPr>
          <a:lstStyle/>
          <a:p>
            <a:pPr indent="0" lvl="0" marL="274320" marR="274320" rtl="0" algn="l">
              <a:spcBef>
                <a:spcPts val="0"/>
              </a:spcBef>
              <a:spcAft>
                <a:spcPts val="0"/>
              </a:spcAft>
              <a:buNone/>
            </a:pPr>
            <a:r>
              <a:rPr lang="en">
                <a:solidFill>
                  <a:schemeClr val="lt1"/>
                </a:solidFill>
              </a:rPr>
              <a:t>Data Model</a:t>
            </a:r>
            <a:endParaRPr>
              <a:solidFill>
                <a:schemeClr val="lt1"/>
              </a:solidFill>
            </a:endParaRPr>
          </a:p>
        </p:txBody>
      </p:sp>
      <p:pic>
        <p:nvPicPr>
          <p:cNvPr id="150" name="Google Shape;150;p21"/>
          <p:cNvPicPr preferRelativeResize="0"/>
          <p:nvPr/>
        </p:nvPicPr>
        <p:blipFill>
          <a:blip r:embed="rId4">
            <a:alphaModFix/>
          </a:blip>
          <a:stretch>
            <a:fillRect/>
          </a:stretch>
        </p:blipFill>
        <p:spPr>
          <a:xfrm>
            <a:off x="409575" y="4706874"/>
            <a:ext cx="2059140" cy="3088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2"/>
          <p:cNvSpPr txBox="1"/>
          <p:nvPr>
            <p:ph idx="1" type="body"/>
          </p:nvPr>
        </p:nvSpPr>
        <p:spPr>
          <a:xfrm>
            <a:off x="409575" y="962400"/>
            <a:ext cx="6771000" cy="3575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rgbClr val="41516C"/>
              </a:buClr>
              <a:buSzPts val="1400"/>
              <a:buFont typeface="Proxima Nova"/>
              <a:buChar char="●"/>
            </a:pPr>
            <a:r>
              <a:rPr lang="en" sz="1400">
                <a:solidFill>
                  <a:srgbClr val="41516C"/>
                </a:solidFill>
              </a:rPr>
              <a:t>Uses business units in hierarchies for sharing (optional) and security</a:t>
            </a:r>
            <a:endParaRPr sz="1400">
              <a:solidFill>
                <a:srgbClr val="41516C"/>
              </a:solidFill>
            </a:endParaRPr>
          </a:p>
          <a:p>
            <a:pPr indent="-317500" lvl="0" marL="457200" rtl="0" algn="l">
              <a:spcBef>
                <a:spcPts val="0"/>
              </a:spcBef>
              <a:spcAft>
                <a:spcPts val="0"/>
              </a:spcAft>
              <a:buClr>
                <a:srgbClr val="41516C"/>
              </a:buClr>
              <a:buSzPts val="1400"/>
              <a:buFont typeface="Proxima Nova"/>
              <a:buChar char="●"/>
            </a:pPr>
            <a:r>
              <a:rPr lang="en" sz="1400">
                <a:solidFill>
                  <a:srgbClr val="41516C"/>
                </a:solidFill>
              </a:rPr>
              <a:t>Can be as open or restricted as you want:</a:t>
            </a:r>
            <a:endParaRPr sz="1400">
              <a:solidFill>
                <a:srgbClr val="41516C"/>
              </a:solidFill>
            </a:endParaRPr>
          </a:p>
          <a:p>
            <a:pPr indent="-317500" lvl="1" marL="914400" rtl="0" algn="l">
              <a:spcBef>
                <a:spcPts val="0"/>
              </a:spcBef>
              <a:spcAft>
                <a:spcPts val="0"/>
              </a:spcAft>
              <a:buClr>
                <a:srgbClr val="41516C"/>
              </a:buClr>
              <a:buSzPts val="1400"/>
              <a:buFont typeface="Proxima Nova"/>
              <a:buChar char="○"/>
            </a:pPr>
            <a:r>
              <a:rPr lang="en">
                <a:solidFill>
                  <a:srgbClr val="41516C"/>
                </a:solidFill>
              </a:rPr>
              <a:t>All Data</a:t>
            </a:r>
            <a:endParaRPr>
              <a:solidFill>
                <a:srgbClr val="41516C"/>
              </a:solidFill>
            </a:endParaRPr>
          </a:p>
          <a:p>
            <a:pPr indent="-317500" lvl="1" marL="914400" rtl="0" algn="l">
              <a:spcBef>
                <a:spcPts val="0"/>
              </a:spcBef>
              <a:spcAft>
                <a:spcPts val="0"/>
              </a:spcAft>
              <a:buClr>
                <a:srgbClr val="41516C"/>
              </a:buClr>
              <a:buSzPts val="1400"/>
              <a:buFont typeface="Proxima Nova"/>
              <a:buChar char="○"/>
            </a:pPr>
            <a:r>
              <a:rPr lang="en">
                <a:solidFill>
                  <a:srgbClr val="41516C"/>
                </a:solidFill>
              </a:rPr>
              <a:t>Certain Types of Data</a:t>
            </a:r>
            <a:endParaRPr>
              <a:solidFill>
                <a:srgbClr val="41516C"/>
              </a:solidFill>
            </a:endParaRPr>
          </a:p>
          <a:p>
            <a:pPr indent="-317500" lvl="1" marL="914400" rtl="0" algn="l">
              <a:spcBef>
                <a:spcPts val="0"/>
              </a:spcBef>
              <a:spcAft>
                <a:spcPts val="0"/>
              </a:spcAft>
              <a:buClr>
                <a:srgbClr val="41516C"/>
              </a:buClr>
              <a:buSzPts val="1400"/>
              <a:buFont typeface="Proxima Nova"/>
              <a:buChar char="○"/>
            </a:pPr>
            <a:r>
              <a:rPr lang="en">
                <a:solidFill>
                  <a:srgbClr val="41516C"/>
                </a:solidFill>
              </a:rPr>
              <a:t>Individual Data Points</a:t>
            </a:r>
            <a:endParaRPr>
              <a:solidFill>
                <a:srgbClr val="41516C"/>
              </a:solidFill>
            </a:endParaRPr>
          </a:p>
          <a:p>
            <a:pPr indent="-317500" lvl="0" marL="457200" rtl="0" algn="l">
              <a:spcBef>
                <a:spcPts val="0"/>
              </a:spcBef>
              <a:spcAft>
                <a:spcPts val="0"/>
              </a:spcAft>
              <a:buClr>
                <a:srgbClr val="41516C"/>
              </a:buClr>
              <a:buSzPts val="1400"/>
              <a:buFont typeface="Proxima Nova"/>
              <a:buChar char="●"/>
            </a:pPr>
            <a:r>
              <a:rPr lang="en" sz="1400">
                <a:solidFill>
                  <a:srgbClr val="41516C"/>
                </a:solidFill>
              </a:rPr>
              <a:t>Limit Interactions</a:t>
            </a:r>
            <a:endParaRPr sz="1400">
              <a:solidFill>
                <a:srgbClr val="41516C"/>
              </a:solidFill>
            </a:endParaRPr>
          </a:p>
          <a:p>
            <a:pPr indent="-317500" lvl="1" marL="914400" rtl="0" algn="l">
              <a:spcBef>
                <a:spcPts val="0"/>
              </a:spcBef>
              <a:spcAft>
                <a:spcPts val="0"/>
              </a:spcAft>
              <a:buClr>
                <a:srgbClr val="41516C"/>
              </a:buClr>
              <a:buSzPts val="1400"/>
              <a:buFont typeface="Proxima Nova"/>
              <a:buChar char="○"/>
            </a:pPr>
            <a:r>
              <a:rPr lang="en">
                <a:solidFill>
                  <a:srgbClr val="41516C"/>
                </a:solidFill>
              </a:rPr>
              <a:t>Visibility</a:t>
            </a:r>
            <a:endParaRPr>
              <a:solidFill>
                <a:srgbClr val="41516C"/>
              </a:solidFill>
            </a:endParaRPr>
          </a:p>
          <a:p>
            <a:pPr indent="-317500" lvl="1" marL="914400" rtl="0" algn="l">
              <a:spcBef>
                <a:spcPts val="0"/>
              </a:spcBef>
              <a:spcAft>
                <a:spcPts val="0"/>
              </a:spcAft>
              <a:buClr>
                <a:srgbClr val="41516C"/>
              </a:buClr>
              <a:buSzPts val="1400"/>
              <a:buFont typeface="Proxima Nova"/>
              <a:buChar char="○"/>
            </a:pPr>
            <a:r>
              <a:rPr lang="en">
                <a:solidFill>
                  <a:srgbClr val="41516C"/>
                </a:solidFill>
              </a:rPr>
              <a:t>Deletion</a:t>
            </a:r>
            <a:endParaRPr>
              <a:solidFill>
                <a:srgbClr val="41516C"/>
              </a:solidFill>
            </a:endParaRPr>
          </a:p>
          <a:p>
            <a:pPr indent="-317500" lvl="1" marL="914400" rtl="0" algn="l">
              <a:spcBef>
                <a:spcPts val="0"/>
              </a:spcBef>
              <a:spcAft>
                <a:spcPts val="0"/>
              </a:spcAft>
              <a:buClr>
                <a:srgbClr val="41516C"/>
              </a:buClr>
              <a:buSzPts val="1400"/>
              <a:buFont typeface="Proxima Nova"/>
              <a:buChar char="○"/>
            </a:pPr>
            <a:r>
              <a:rPr lang="en">
                <a:solidFill>
                  <a:srgbClr val="41516C"/>
                </a:solidFill>
              </a:rPr>
              <a:t>Edit Functionality</a:t>
            </a:r>
            <a:endParaRPr>
              <a:solidFill>
                <a:srgbClr val="41516C"/>
              </a:solidFill>
            </a:endParaRPr>
          </a:p>
          <a:p>
            <a:pPr indent="-317500" lvl="1" marL="914400" rtl="0" algn="l">
              <a:spcBef>
                <a:spcPts val="0"/>
              </a:spcBef>
              <a:spcAft>
                <a:spcPts val="0"/>
              </a:spcAft>
              <a:buClr>
                <a:srgbClr val="41516C"/>
              </a:buClr>
              <a:buSzPts val="1400"/>
              <a:buFont typeface="Proxima Nova"/>
              <a:buChar char="○"/>
            </a:pPr>
            <a:r>
              <a:rPr lang="en">
                <a:solidFill>
                  <a:srgbClr val="41516C"/>
                </a:solidFill>
              </a:rPr>
              <a:t>Send Functionality</a:t>
            </a:r>
            <a:endParaRPr>
              <a:solidFill>
                <a:srgbClr val="41516C"/>
              </a:solidFill>
            </a:endParaRPr>
          </a:p>
          <a:p>
            <a:pPr indent="-317500" lvl="0" marL="457200" rtl="0" algn="l">
              <a:spcBef>
                <a:spcPts val="0"/>
              </a:spcBef>
              <a:spcAft>
                <a:spcPts val="0"/>
              </a:spcAft>
              <a:buClr>
                <a:srgbClr val="41516C"/>
              </a:buClr>
              <a:buSzPts val="1400"/>
              <a:buFont typeface="Proxima Nova"/>
              <a:buChar char="●"/>
            </a:pPr>
            <a:r>
              <a:rPr lang="en" sz="1400">
                <a:solidFill>
                  <a:srgbClr val="41516C"/>
                </a:solidFill>
              </a:rPr>
              <a:t>Integration into Other Systems</a:t>
            </a:r>
            <a:endParaRPr sz="1400">
              <a:solidFill>
                <a:srgbClr val="41516C"/>
              </a:solidFill>
            </a:endParaRPr>
          </a:p>
          <a:p>
            <a:pPr indent="-317500" lvl="1" marL="914400" rtl="0" algn="l">
              <a:spcBef>
                <a:spcPts val="0"/>
              </a:spcBef>
              <a:spcAft>
                <a:spcPts val="0"/>
              </a:spcAft>
              <a:buClr>
                <a:srgbClr val="41516C"/>
              </a:buClr>
              <a:buSzPts val="1400"/>
              <a:buFont typeface="Proxima Nova"/>
              <a:buChar char="○"/>
            </a:pPr>
            <a:r>
              <a:rPr lang="en">
                <a:solidFill>
                  <a:srgbClr val="41516C"/>
                </a:solidFill>
              </a:rPr>
              <a:t>Who sees and controls what?</a:t>
            </a:r>
            <a:endParaRPr>
              <a:solidFill>
                <a:srgbClr val="41516C"/>
              </a:solidFill>
            </a:endParaRPr>
          </a:p>
          <a:p>
            <a:pPr indent="-317500" lvl="1" marL="914400" rtl="0" algn="l">
              <a:spcBef>
                <a:spcPts val="0"/>
              </a:spcBef>
              <a:spcAft>
                <a:spcPts val="0"/>
              </a:spcAft>
              <a:buClr>
                <a:srgbClr val="41516C"/>
              </a:buClr>
              <a:buSzPts val="1400"/>
              <a:buFont typeface="Proxima Nova"/>
              <a:buChar char="○"/>
            </a:pPr>
            <a:r>
              <a:rPr lang="en">
                <a:solidFill>
                  <a:srgbClr val="41516C"/>
                </a:solidFill>
              </a:rPr>
              <a:t>What comes in?</a:t>
            </a:r>
            <a:endParaRPr>
              <a:solidFill>
                <a:srgbClr val="41516C"/>
              </a:solidFill>
            </a:endParaRPr>
          </a:p>
          <a:p>
            <a:pPr indent="-317500" lvl="0" marL="457200" rtl="0" algn="l">
              <a:spcBef>
                <a:spcPts val="0"/>
              </a:spcBef>
              <a:spcAft>
                <a:spcPts val="0"/>
              </a:spcAft>
              <a:buClr>
                <a:srgbClr val="41516C"/>
              </a:buClr>
              <a:buSzPts val="1400"/>
              <a:buFont typeface="Proxima Nova"/>
              <a:buChar char="●"/>
            </a:pPr>
            <a:r>
              <a:rPr lang="en" sz="1400">
                <a:solidFill>
                  <a:srgbClr val="41516C"/>
                </a:solidFill>
              </a:rPr>
              <a:t>Access and Security will rely on existing data security standards</a:t>
            </a:r>
            <a:endParaRPr sz="1400">
              <a:solidFill>
                <a:srgbClr val="41516C"/>
              </a:solidFill>
            </a:endParaRPr>
          </a:p>
        </p:txBody>
      </p:sp>
      <p:sp>
        <p:nvSpPr>
          <p:cNvPr id="156" name="Google Shape;156;p22"/>
          <p:cNvSpPr txBox="1"/>
          <p:nvPr>
            <p:ph type="title"/>
          </p:nvPr>
        </p:nvSpPr>
        <p:spPr>
          <a:xfrm>
            <a:off x="0" y="0"/>
            <a:ext cx="9144000" cy="886200"/>
          </a:xfrm>
          <a:prstGeom prst="rect">
            <a:avLst/>
          </a:prstGeom>
          <a:solidFill>
            <a:srgbClr val="2C6BAC"/>
          </a:solidFill>
        </p:spPr>
        <p:txBody>
          <a:bodyPr anchorCtr="0" anchor="t" bIns="274300" lIns="91425" spcFirstLastPara="1" rIns="91425" wrap="square" tIns="274300">
            <a:noAutofit/>
          </a:bodyPr>
          <a:lstStyle/>
          <a:p>
            <a:pPr indent="0" lvl="0" marL="274320" marR="274320" rtl="0" algn="l">
              <a:spcBef>
                <a:spcPts val="0"/>
              </a:spcBef>
              <a:spcAft>
                <a:spcPts val="0"/>
              </a:spcAft>
              <a:buNone/>
            </a:pPr>
            <a:r>
              <a:rPr lang="en">
                <a:solidFill>
                  <a:schemeClr val="lt1"/>
                </a:solidFill>
              </a:rPr>
              <a:t>Security</a:t>
            </a:r>
            <a:endParaRPr>
              <a:solidFill>
                <a:schemeClr val="lt1"/>
              </a:solidFill>
            </a:endParaRPr>
          </a:p>
        </p:txBody>
      </p:sp>
      <p:pic>
        <p:nvPicPr>
          <p:cNvPr id="157" name="Google Shape;157;p22"/>
          <p:cNvPicPr preferRelativeResize="0"/>
          <p:nvPr/>
        </p:nvPicPr>
        <p:blipFill>
          <a:blip r:embed="rId3">
            <a:alphaModFix/>
          </a:blip>
          <a:stretch>
            <a:fillRect/>
          </a:stretch>
        </p:blipFill>
        <p:spPr>
          <a:xfrm>
            <a:off x="409575" y="4706874"/>
            <a:ext cx="2059140" cy="3088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descr="Image result for security images" id="162" name="Google Shape;162;p23"/>
          <p:cNvSpPr/>
          <p:nvPr/>
        </p:nvSpPr>
        <p:spPr>
          <a:xfrm>
            <a:off x="155575" y="-108347"/>
            <a:ext cx="304800" cy="228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3" name="Google Shape;163;p23"/>
          <p:cNvSpPr txBox="1"/>
          <p:nvPr/>
        </p:nvSpPr>
        <p:spPr>
          <a:xfrm>
            <a:off x="311700" y="1213538"/>
            <a:ext cx="7915200" cy="3523200"/>
          </a:xfrm>
          <a:prstGeom prst="rect">
            <a:avLst/>
          </a:prstGeom>
          <a:noFill/>
          <a:ln>
            <a:noFill/>
          </a:ln>
        </p:spPr>
        <p:txBody>
          <a:bodyPr anchorCtr="0" anchor="t" bIns="91425" lIns="91425" spcFirstLastPara="1" rIns="91425" wrap="square" tIns="91425">
            <a:spAutoFit/>
          </a:bodyPr>
          <a:lstStyle/>
          <a:p>
            <a:pPr indent="-342900" lvl="0" marL="457200" rtl="0" algn="l">
              <a:lnSpc>
                <a:spcPct val="150000"/>
              </a:lnSpc>
              <a:spcBef>
                <a:spcPts val="0"/>
              </a:spcBef>
              <a:spcAft>
                <a:spcPts val="0"/>
              </a:spcAft>
              <a:buClr>
                <a:srgbClr val="41516C"/>
              </a:buClr>
              <a:buSzPts val="1800"/>
              <a:buFont typeface="Proxima Nova"/>
              <a:buChar char="●"/>
            </a:pPr>
            <a:r>
              <a:rPr lang="en" sz="1800">
                <a:solidFill>
                  <a:srgbClr val="41516C"/>
                </a:solidFill>
                <a:latin typeface="Proxima Nova"/>
                <a:ea typeface="Proxima Nova"/>
                <a:cs typeface="Proxima Nova"/>
                <a:sym typeface="Proxima Nova"/>
              </a:rPr>
              <a:t>Central Administrative Offices</a:t>
            </a:r>
            <a:endParaRPr sz="1800">
              <a:solidFill>
                <a:srgbClr val="41516C"/>
              </a:solidFill>
              <a:latin typeface="Proxima Nova"/>
              <a:ea typeface="Proxima Nova"/>
              <a:cs typeface="Proxima Nova"/>
              <a:sym typeface="Proxima Nova"/>
            </a:endParaRPr>
          </a:p>
          <a:p>
            <a:pPr indent="-317500" lvl="1" marL="914400" rtl="0" algn="l">
              <a:lnSpc>
                <a:spcPct val="150000"/>
              </a:lnSpc>
              <a:spcBef>
                <a:spcPts val="0"/>
              </a:spcBef>
              <a:spcAft>
                <a:spcPts val="0"/>
              </a:spcAft>
              <a:buClr>
                <a:srgbClr val="41516C"/>
              </a:buClr>
              <a:buSzPts val="1400"/>
              <a:buFont typeface="Proxima Nova"/>
              <a:buChar char="○"/>
            </a:pPr>
            <a:r>
              <a:rPr lang="en" sz="1800">
                <a:solidFill>
                  <a:srgbClr val="41516C"/>
                </a:solidFill>
                <a:latin typeface="Proxima Nova"/>
                <a:ea typeface="Proxima Nova"/>
                <a:cs typeface="Proxima Nova"/>
                <a:sym typeface="Proxima Nova"/>
              </a:rPr>
              <a:t>Talk to us ASAP!</a:t>
            </a:r>
            <a:endParaRPr sz="1800">
              <a:solidFill>
                <a:srgbClr val="41516C"/>
              </a:solidFill>
              <a:latin typeface="Proxima Nova"/>
              <a:ea typeface="Proxima Nova"/>
              <a:cs typeface="Proxima Nova"/>
              <a:sym typeface="Proxima Nova"/>
            </a:endParaRPr>
          </a:p>
          <a:p>
            <a:pPr indent="-317500" lvl="1" marL="914400" rtl="0" algn="l">
              <a:lnSpc>
                <a:spcPct val="115000"/>
              </a:lnSpc>
              <a:spcBef>
                <a:spcPts val="0"/>
              </a:spcBef>
              <a:spcAft>
                <a:spcPts val="0"/>
              </a:spcAft>
              <a:buClr>
                <a:schemeClr val="dk1"/>
              </a:buClr>
              <a:buSzPts val="1400"/>
              <a:buChar char="○"/>
            </a:pPr>
            <a:r>
              <a:rPr lang="en" sz="1800">
                <a:solidFill>
                  <a:srgbClr val="41516C"/>
                </a:solidFill>
                <a:latin typeface="Proxima Nova"/>
                <a:ea typeface="Proxima Nova"/>
                <a:cs typeface="Proxima Nova"/>
                <a:sym typeface="Proxima Nova"/>
              </a:rPr>
              <a:t>We’d love to hear about your needs and see if the central University Marketing Cloud platform would be a good fit for you</a:t>
            </a:r>
            <a:endParaRPr sz="1800">
              <a:solidFill>
                <a:srgbClr val="41516C"/>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800">
              <a:solidFill>
                <a:srgbClr val="41516C"/>
              </a:solidFill>
              <a:latin typeface="Proxima Nova"/>
              <a:ea typeface="Proxima Nova"/>
              <a:cs typeface="Proxima Nova"/>
              <a:sym typeface="Proxima Nova"/>
            </a:endParaRPr>
          </a:p>
          <a:p>
            <a:pPr indent="-342900" lvl="0" marL="457200" rtl="0" algn="l">
              <a:lnSpc>
                <a:spcPct val="115000"/>
              </a:lnSpc>
              <a:spcBef>
                <a:spcPts val="0"/>
              </a:spcBef>
              <a:spcAft>
                <a:spcPts val="0"/>
              </a:spcAft>
              <a:buClr>
                <a:srgbClr val="41516C"/>
              </a:buClr>
              <a:buSzPts val="1800"/>
              <a:buFont typeface="Proxima Nova"/>
              <a:buChar char="●"/>
            </a:pPr>
            <a:r>
              <a:rPr lang="en" sz="1800">
                <a:solidFill>
                  <a:srgbClr val="41516C"/>
                </a:solidFill>
                <a:latin typeface="Proxima Nova"/>
                <a:ea typeface="Proxima Nova"/>
                <a:cs typeface="Proxima Nova"/>
                <a:sym typeface="Proxima Nova"/>
              </a:rPr>
              <a:t>Non-Central Administrative Offices</a:t>
            </a:r>
            <a:endParaRPr sz="1800">
              <a:solidFill>
                <a:srgbClr val="41516C"/>
              </a:solidFill>
              <a:latin typeface="Proxima Nova"/>
              <a:ea typeface="Proxima Nova"/>
              <a:cs typeface="Proxima Nova"/>
              <a:sym typeface="Proxima Nova"/>
            </a:endParaRPr>
          </a:p>
          <a:p>
            <a:pPr indent="-317500" lvl="1" marL="914400" marR="0" rtl="0" algn="l">
              <a:lnSpc>
                <a:spcPct val="115000"/>
              </a:lnSpc>
              <a:spcBef>
                <a:spcPts val="0"/>
              </a:spcBef>
              <a:spcAft>
                <a:spcPts val="0"/>
              </a:spcAft>
              <a:buClr>
                <a:schemeClr val="dk1"/>
              </a:buClr>
              <a:buSzPts val="1400"/>
              <a:buChar char="○"/>
            </a:pPr>
            <a:r>
              <a:rPr lang="en" sz="1800">
                <a:solidFill>
                  <a:srgbClr val="41516C"/>
                </a:solidFill>
                <a:latin typeface="Proxima Nova"/>
                <a:ea typeface="Proxima Nova"/>
                <a:cs typeface="Proxima Nova"/>
                <a:sym typeface="Proxima Nova"/>
              </a:rPr>
              <a:t>Please reach out too!</a:t>
            </a:r>
            <a:endParaRPr sz="1800">
              <a:solidFill>
                <a:srgbClr val="41516C"/>
              </a:solidFill>
              <a:latin typeface="Proxima Nova"/>
              <a:ea typeface="Proxima Nova"/>
              <a:cs typeface="Proxima Nova"/>
              <a:sym typeface="Proxima Nova"/>
            </a:endParaRPr>
          </a:p>
          <a:p>
            <a:pPr indent="-317500" lvl="1" marL="914400" marR="0" rtl="0" algn="l">
              <a:lnSpc>
                <a:spcPct val="115000"/>
              </a:lnSpc>
              <a:spcBef>
                <a:spcPts val="0"/>
              </a:spcBef>
              <a:spcAft>
                <a:spcPts val="0"/>
              </a:spcAft>
              <a:buClr>
                <a:schemeClr val="dk1"/>
              </a:buClr>
              <a:buSzPts val="1400"/>
              <a:buChar char="○"/>
            </a:pPr>
            <a:r>
              <a:rPr lang="en" sz="1800">
                <a:solidFill>
                  <a:srgbClr val="41516C"/>
                </a:solidFill>
                <a:latin typeface="Proxima Nova"/>
                <a:ea typeface="Proxima Nova"/>
                <a:cs typeface="Proxima Nova"/>
                <a:sym typeface="Proxima Nova"/>
              </a:rPr>
              <a:t>While this platform was designed with Central Administrative Offices and audiences in mind, we’d love to understand your use cases to see what might be possible in the future</a:t>
            </a:r>
            <a:endParaRPr>
              <a:solidFill>
                <a:schemeClr val="dk1"/>
              </a:solidFill>
            </a:endParaRPr>
          </a:p>
        </p:txBody>
      </p:sp>
      <p:pic>
        <p:nvPicPr>
          <p:cNvPr id="164" name="Google Shape;164;p23"/>
          <p:cNvPicPr preferRelativeResize="0"/>
          <p:nvPr/>
        </p:nvPicPr>
        <p:blipFill>
          <a:blip r:embed="rId3">
            <a:alphaModFix/>
          </a:blip>
          <a:stretch>
            <a:fillRect/>
          </a:stretch>
        </p:blipFill>
        <p:spPr>
          <a:xfrm>
            <a:off x="53475" y="38305"/>
            <a:ext cx="2617857" cy="390994"/>
          </a:xfrm>
          <a:prstGeom prst="rect">
            <a:avLst/>
          </a:prstGeom>
          <a:noFill/>
          <a:ln>
            <a:noFill/>
          </a:ln>
        </p:spPr>
      </p:pic>
      <p:sp>
        <p:nvSpPr>
          <p:cNvPr id="165" name="Google Shape;165;p23"/>
          <p:cNvSpPr txBox="1"/>
          <p:nvPr>
            <p:ph idx="4294967295" type="title"/>
          </p:nvPr>
        </p:nvSpPr>
        <p:spPr>
          <a:xfrm>
            <a:off x="0" y="0"/>
            <a:ext cx="9144000" cy="886200"/>
          </a:xfrm>
          <a:prstGeom prst="rect">
            <a:avLst/>
          </a:prstGeom>
          <a:solidFill>
            <a:srgbClr val="2C6BAC"/>
          </a:solidFill>
        </p:spPr>
        <p:txBody>
          <a:bodyPr anchorCtr="0" anchor="t" bIns="274300" lIns="91425" spcFirstLastPara="1" rIns="91425" wrap="square" tIns="274300">
            <a:noAutofit/>
          </a:bodyPr>
          <a:lstStyle/>
          <a:p>
            <a:pPr indent="0" lvl="0" marL="274320" marR="274320" rtl="0" algn="l">
              <a:spcBef>
                <a:spcPts val="0"/>
              </a:spcBef>
              <a:spcAft>
                <a:spcPts val="0"/>
              </a:spcAft>
              <a:buNone/>
            </a:pPr>
            <a:r>
              <a:rPr lang="en">
                <a:solidFill>
                  <a:schemeClr val="lt1"/>
                </a:solidFill>
              </a:rPr>
              <a:t>How Can You Join?</a:t>
            </a:r>
            <a:endParaRPr>
              <a:solidFill>
                <a:schemeClr val="lt1"/>
              </a:solidFill>
            </a:endParaRPr>
          </a:p>
        </p:txBody>
      </p:sp>
      <p:pic>
        <p:nvPicPr>
          <p:cNvPr id="166" name="Google Shape;166;p23"/>
          <p:cNvPicPr preferRelativeResize="0"/>
          <p:nvPr/>
        </p:nvPicPr>
        <p:blipFill>
          <a:blip r:embed="rId4">
            <a:alphaModFix/>
          </a:blip>
          <a:stretch>
            <a:fillRect/>
          </a:stretch>
        </p:blipFill>
        <p:spPr>
          <a:xfrm>
            <a:off x="409575" y="4706874"/>
            <a:ext cx="2059140" cy="3088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